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4"/>
  </p:notesMasterIdLst>
  <p:sldIdLst>
    <p:sldId id="256" r:id="rId2"/>
    <p:sldId id="274" r:id="rId3"/>
    <p:sldId id="275" r:id="rId4"/>
    <p:sldId id="276" r:id="rId5"/>
    <p:sldId id="278" r:id="rId6"/>
    <p:sldId id="279" r:id="rId7"/>
    <p:sldId id="280" r:id="rId8"/>
    <p:sldId id="281" r:id="rId9"/>
    <p:sldId id="289" r:id="rId10"/>
    <p:sldId id="267" r:id="rId11"/>
    <p:sldId id="282" r:id="rId12"/>
    <p:sldId id="286" r:id="rId13"/>
    <p:sldId id="284" r:id="rId14"/>
    <p:sldId id="285" r:id="rId15"/>
    <p:sldId id="288" r:id="rId16"/>
    <p:sldId id="283" r:id="rId17"/>
    <p:sldId id="287" r:id="rId18"/>
    <p:sldId id="290" r:id="rId19"/>
    <p:sldId id="300" r:id="rId20"/>
    <p:sldId id="301" r:id="rId21"/>
    <p:sldId id="271" r:id="rId22"/>
    <p:sldId id="299" r:id="rId23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</p:showPr>
  <p:clrMru>
    <a:srgbClr val="4F81BD"/>
    <a:srgbClr val="F0AD00"/>
    <a:srgbClr val="BE0606"/>
    <a:srgbClr val="FFFF00"/>
    <a:srgbClr val="A6D4A7"/>
    <a:srgbClr val="4FDFF3"/>
    <a:srgbClr val="A162D0"/>
    <a:srgbClr val="0B6924"/>
    <a:srgbClr val="FF3399"/>
    <a:srgbClr val="0000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551" autoAdjust="0"/>
    <p:restoredTop sz="92945" autoAdjust="0"/>
  </p:normalViewPr>
  <p:slideViewPr>
    <p:cSldViewPr>
      <p:cViewPr>
        <p:scale>
          <a:sx n="69" d="100"/>
          <a:sy n="69" d="100"/>
        </p:scale>
        <p:origin x="-1608" y="-4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5129D25C-7DB1-45A3-9A16-FD4648BA72EC}" type="datetimeFigureOut">
              <a:rPr lang="en-US" smtClean="0"/>
              <a:pPr/>
              <a:t>9/14/2010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8D4FCCE-F99C-4CC0-81BE-C0E5C7F9A18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4FCCE-F99C-4CC0-81BE-C0E5C7F9A18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False Positives due to  (1) Elements with text and background images (2) Unidentified variable elements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4FCCE-F99C-4CC0-81BE-C0E5C7F9A18B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So, in summary – we looked at a motivating example, certain challenges and issues for detecting cross browser issues automatically, I presented my technique</a:t>
            </a:r>
            <a:r>
              <a:rPr lang="en-US" baseline="0" dirty="0" smtClean="0"/>
              <a:t> to identify these issues automatically and concluded with results which were encouraging.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Future work</a:t>
            </a:r>
          </a:p>
          <a:p>
            <a:pPr>
              <a:buFontTx/>
              <a:buChar char="-"/>
            </a:pPr>
            <a:r>
              <a:rPr lang="en-US" dirty="0" smtClean="0"/>
              <a:t> Improve the technique &amp; tool based on user feedback.</a:t>
            </a:r>
          </a:p>
          <a:p>
            <a:pPr>
              <a:buFontTx/>
              <a:buChar char="-"/>
            </a:pPr>
            <a:r>
              <a:rPr lang="en-US" dirty="0" smtClean="0"/>
              <a:t> Perform additional experiments.</a:t>
            </a:r>
          </a:p>
          <a:p>
            <a:pPr>
              <a:buFontTx/>
              <a:buChar char="-"/>
            </a:pPr>
            <a:r>
              <a:rPr lang="en-US" dirty="0" smtClean="0"/>
              <a:t> Investigate ways to further reduce false positives.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4FCCE-F99C-4CC0-81BE-C0E5C7F9A18B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applications</a:t>
            </a:r>
            <a:r>
              <a:rPr lang="en-US" baseline="0" dirty="0" smtClean="0"/>
              <a:t> are ubiquitous. We use them in our day-to-day activities such as banking, shopping, networking, email, checking news and work. The advantage of web applications is due to their instant deployment and cross-platform compatibility. But are web applications truly cross-compatible? Let me show you an example.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4FCCE-F99C-4CC0-81BE-C0E5C7F9A18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..This might be a toy example,</a:t>
            </a:r>
            <a:r>
              <a:rPr lang="en-US" baseline="0" dirty="0" smtClean="0"/>
              <a:t> but such problems are very common in real websites.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4FCCE-F99C-4CC0-81BE-C0E5C7F9A18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example close to our heart</a:t>
            </a:r>
            <a:r>
              <a:rPr lang="en-US" baseline="0" dirty="0" smtClean="0"/>
              <a:t> is the Georgia Tech website.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4FCCE-F99C-4CC0-81BE-C0E5C7F9A18B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Companies Limit the number of</a:t>
            </a:r>
            <a:r>
              <a:rPr lang="en-US" baseline="0" dirty="0" smtClean="0"/>
              <a:t> browsers supported and are constantly struggling to fix bugs that appear with new browser versions and updates.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4FCCE-F99C-4CC0-81BE-C0E5C7F9A18B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</a:t>
            </a:r>
            <a:r>
              <a:rPr lang="en-US" baseline="0" dirty="0" smtClean="0"/>
              <a:t>t is tedious and time consuming to inspect all the web pages across all browsers manually. However current tools rely on manual inspection by developers for finding cross </a:t>
            </a:r>
            <a:r>
              <a:rPr lang="en-US" baseline="0" smtClean="0"/>
              <a:t>browser layout issues.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4FCCE-F99C-4CC0-81BE-C0E5C7F9A18B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RQ1:</a:t>
            </a:r>
          </a:p>
          <a:p>
            <a:endParaRPr lang="en-US" dirty="0" smtClean="0"/>
          </a:p>
          <a:p>
            <a:r>
              <a:rPr lang="en-US" dirty="0" smtClean="0"/>
              <a:t>RQ2: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4FCCE-F99C-4CC0-81BE-C0E5C7F9A18B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False Positives due to  (1) Elements with text and background images (2) Unidentified variable elements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4FCCE-F99C-4CC0-81BE-C0E5C7F9A18B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False Positives due to  (1) Elements with text and background images (2) Unidentified variable elements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4FCCE-F99C-4CC0-81BE-C0E5C7F9A18B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538D7-0160-4BEE-A1F9-2BCEAA1DFF9C}" type="datetime1">
              <a:rPr lang="en-US" smtClean="0"/>
              <a:pPr/>
              <a:t>9/14/2010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247F-5E58-4FAE-ACE5-274F6C6361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6E06C-1C2A-4FDB-BA5B-3A752C7B8A0B}" type="datetime1">
              <a:rPr lang="en-US" smtClean="0"/>
              <a:pPr/>
              <a:t>9/14/2010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247F-5E58-4FAE-ACE5-274F6C6361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9A676-28E2-4586-BAA6-7B6DC4AA41AE}" type="datetime1">
              <a:rPr lang="en-US" smtClean="0"/>
              <a:pPr/>
              <a:t>9/14/2010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247F-5E58-4FAE-ACE5-274F6C6361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E769C-7F9E-4B83-B8E0-CECCD3103ADD}" type="datetime1">
              <a:rPr lang="en-US" smtClean="0"/>
              <a:pPr/>
              <a:t>9/14/2010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247F-5E58-4FAE-ACE5-274F6C6361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9713-B9A4-4628-95BC-372E80B65755}" type="datetime1">
              <a:rPr lang="en-US" smtClean="0"/>
              <a:pPr/>
              <a:t>9/14/2010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247F-5E58-4FAE-ACE5-274F6C6361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C2092-27F3-49F4-B998-1BEE634EA692}" type="datetime1">
              <a:rPr lang="en-US" smtClean="0"/>
              <a:pPr/>
              <a:t>9/14/2010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247F-5E58-4FAE-ACE5-274F6C6361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992EB-52BC-4D62-8F2B-DC3D7CDE57E4}" type="datetime1">
              <a:rPr lang="en-US" smtClean="0"/>
              <a:pPr/>
              <a:t>9/14/2010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247F-5E58-4FAE-ACE5-274F6C6361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CAB83-7D20-42FF-9C38-195E10D808D9}" type="datetime1">
              <a:rPr lang="en-US" smtClean="0"/>
              <a:pPr/>
              <a:t>9/14/2010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247F-5E58-4FAE-ACE5-274F6C6361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9E73-DDE5-4132-ADFE-F47ADCCFCAEF}" type="datetime1">
              <a:rPr lang="en-US" smtClean="0"/>
              <a:pPr/>
              <a:t>9/14/2010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247F-5E58-4FAE-ACE5-274F6C6361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EF1E2-069E-4CB7-8B39-F75FF2DCEF60}" type="datetime1">
              <a:rPr lang="en-US" smtClean="0"/>
              <a:pPr/>
              <a:t>9/14/2010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247F-5E58-4FAE-ACE5-274F6C6361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C6206E89-AE3D-466A-B984-1ADF87C3F33A}" type="datetime1">
              <a:rPr lang="en-US" smtClean="0"/>
              <a:pPr/>
              <a:t>9/14/2010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7C93247F-5E58-4FAE-ACE5-274F6C6361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33658BAE-D748-4200-A6C1-F2D6E7808DCE}" type="datetime1">
              <a:rPr lang="en-US" smtClean="0"/>
              <a:pPr/>
              <a:t>9/14/2010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7C93247F-5E58-4FAE-ACE5-274F6C6361C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gif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2200"/>
            <a:ext cx="8077200" cy="2403755"/>
          </a:xfrm>
        </p:spPr>
        <p:txBody>
          <a:bodyPr>
            <a:normAutofit fontScale="90000"/>
          </a:bodyPr>
          <a:lstStyle/>
          <a:p>
            <a:r>
              <a:rPr lang="en-US" sz="7200" dirty="0" err="1" smtClean="0">
                <a:latin typeface="Trajan Pro" pitchFamily="18" charset="0"/>
              </a:rPr>
              <a:t>WebDiff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3600" dirty="0" smtClean="0"/>
              <a:t>Automated </a:t>
            </a:r>
            <a:r>
              <a:rPr lang="en-US" sz="3600" dirty="0" smtClean="0"/>
              <a:t>Identification of </a:t>
            </a:r>
            <a:br>
              <a:rPr lang="en-US" sz="3600" dirty="0" smtClean="0"/>
            </a:br>
            <a:r>
              <a:rPr lang="en-US" sz="3600" dirty="0" smtClean="0"/>
              <a:t>Cross-browser Issues in Web Applications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7200" y="5188525"/>
            <a:ext cx="4572000" cy="1118616"/>
          </a:xfrm>
        </p:spPr>
        <p:txBody>
          <a:bodyPr>
            <a:normAutofit fontScale="92500"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Shauvik Roy Choudhary, </a:t>
            </a:r>
          </a:p>
          <a:p>
            <a:r>
              <a:rPr lang="en-US" sz="2400" b="1" dirty="0" err="1" smtClean="0">
                <a:solidFill>
                  <a:schemeClr val="tx1"/>
                </a:solidFill>
              </a:rPr>
              <a:t>Husayn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Versee</a:t>
            </a:r>
            <a:r>
              <a:rPr lang="en-US" sz="2400" b="1" dirty="0" smtClean="0">
                <a:solidFill>
                  <a:schemeClr val="tx1"/>
                </a:solidFill>
              </a:rPr>
              <a:t>, and Alessandro </a:t>
            </a:r>
            <a:r>
              <a:rPr lang="en-US" sz="2400" b="1" dirty="0" err="1" smtClean="0">
                <a:solidFill>
                  <a:schemeClr val="tx1"/>
                </a:solidFill>
              </a:rPr>
              <a:t>Orso</a:t>
            </a:r>
            <a:endParaRPr lang="en-US" sz="2400" b="1" dirty="0" smtClean="0">
              <a:solidFill>
                <a:schemeClr val="tx1"/>
              </a:solidFill>
            </a:endParaRPr>
          </a:p>
          <a:p>
            <a:r>
              <a:rPr lang="en-US" sz="2400" b="1" dirty="0" smtClean="0">
                <a:solidFill>
                  <a:schemeClr val="tx1"/>
                </a:solidFill>
              </a:rPr>
              <a:t>Georgia Institute of Technology</a:t>
            </a:r>
            <a:endParaRPr lang="en-US" b="1" dirty="0" smtClean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81000" y="6310745"/>
            <a:ext cx="8382000" cy="457200"/>
          </a:xfrm>
          <a:prstGeom prst="rect">
            <a:avLst/>
          </a:prstGeom>
        </p:spPr>
        <p:txBody>
          <a:bodyPr vert="horz" lIns="118872" tIns="0" rIns="45720" bIns="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itchFamily="34" charset="0"/>
              </a:rPr>
              <a:t>Partially supported by the NSF awards CCF-0916605 and CCF-0725202 to Georgia Tech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" pitchFamily="34" charset="0"/>
              </a:rPr>
              <a:t>1. </a:t>
            </a:r>
            <a:r>
              <a:rPr lang="en-US" dirty="0" smtClean="0"/>
              <a:t>Data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5191"/>
            <a:ext cx="8229600" cy="119660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From each browser under consideration, the technique collects: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4865663" y="2611580"/>
            <a:ext cx="3516337" cy="3865420"/>
            <a:chOff x="4865663" y="2611580"/>
            <a:chExt cx="3516337" cy="3865420"/>
          </a:xfrm>
        </p:grpSpPr>
        <p:sp>
          <p:nvSpPr>
            <p:cNvPr id="27" name="Rectangle 26"/>
            <p:cNvSpPr/>
            <p:nvPr/>
          </p:nvSpPr>
          <p:spPr>
            <a:xfrm>
              <a:off x="4953000" y="6107668"/>
              <a:ext cx="34290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Visual Information (Screenshot)</a:t>
              </a:r>
              <a:endParaRPr lang="en-US" b="1" dirty="0"/>
            </a:p>
          </p:txBody>
        </p:sp>
        <p:pic>
          <p:nvPicPr>
            <p:cNvPr id="28" name="Picture 5" descr="C:\Documents and Settings\shauvik\Desktop\gatech_full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865663" y="2611580"/>
              <a:ext cx="3381534" cy="3484420"/>
            </a:xfrm>
            <a:prstGeom prst="rect">
              <a:avLst/>
            </a:prstGeom>
            <a:noFill/>
          </p:spPr>
        </p:pic>
      </p:grpSp>
      <p:sp>
        <p:nvSpPr>
          <p:cNvPr id="30" name="Rectangle 29"/>
          <p:cNvSpPr/>
          <p:nvPr/>
        </p:nvSpPr>
        <p:spPr>
          <a:xfrm>
            <a:off x="990600" y="5715000"/>
            <a:ext cx="3124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alibri" pitchFamily="34" charset="0"/>
              </a:rPr>
              <a:t>( </a:t>
            </a:r>
            <a:r>
              <a:rPr lang="en-US" sz="1600" i="1" dirty="0" err="1" smtClean="0">
                <a:latin typeface="Calibri" pitchFamily="34" charset="0"/>
              </a:rPr>
              <a:t>tagname</a:t>
            </a:r>
            <a:r>
              <a:rPr lang="en-US" sz="1600" i="1" dirty="0" smtClean="0">
                <a:latin typeface="Calibri" pitchFamily="34" charset="0"/>
              </a:rPr>
              <a:t>, id, </a:t>
            </a:r>
            <a:r>
              <a:rPr lang="en-US" sz="1600" i="1" dirty="0" err="1" smtClean="0">
                <a:latin typeface="Calibri" pitchFamily="34" charset="0"/>
              </a:rPr>
              <a:t>xpath</a:t>
            </a:r>
            <a:r>
              <a:rPr lang="en-US" sz="1600" i="1" dirty="0" smtClean="0">
                <a:latin typeface="Calibri" pitchFamily="34" charset="0"/>
              </a:rPr>
              <a:t>, </a:t>
            </a:r>
            <a:r>
              <a:rPr lang="en-US" sz="1600" i="1" dirty="0" err="1" smtClean="0">
                <a:latin typeface="Calibri" pitchFamily="34" charset="0"/>
              </a:rPr>
              <a:t>coord</a:t>
            </a:r>
            <a:r>
              <a:rPr lang="en-US" sz="1600" i="1" dirty="0" smtClean="0">
                <a:latin typeface="Calibri" pitchFamily="34" charset="0"/>
              </a:rPr>
              <a:t>, </a:t>
            </a:r>
            <a:br>
              <a:rPr lang="en-US" sz="1600" i="1" dirty="0" smtClean="0">
                <a:latin typeface="Calibri" pitchFamily="34" charset="0"/>
              </a:rPr>
            </a:br>
            <a:r>
              <a:rPr lang="en-US" sz="1600" i="1" dirty="0" smtClean="0">
                <a:latin typeface="Calibri" pitchFamily="34" charset="0"/>
              </a:rPr>
              <a:t>clickable, visible, </a:t>
            </a:r>
            <a:r>
              <a:rPr lang="en-US" sz="1600" i="1" dirty="0" err="1" smtClean="0">
                <a:latin typeface="Calibri" pitchFamily="34" charset="0"/>
              </a:rPr>
              <a:t>zindex</a:t>
            </a:r>
            <a:r>
              <a:rPr lang="en-US" sz="1600" i="1" dirty="0" smtClean="0">
                <a:latin typeface="Calibri" pitchFamily="34" charset="0"/>
              </a:rPr>
              <a:t>, hash )</a:t>
            </a:r>
            <a:endParaRPr lang="en-US" sz="1600" dirty="0"/>
          </a:p>
        </p:txBody>
      </p:sp>
      <p:grpSp>
        <p:nvGrpSpPr>
          <p:cNvPr id="52" name="Group 51"/>
          <p:cNvGrpSpPr/>
          <p:nvPr/>
        </p:nvGrpSpPr>
        <p:grpSpPr>
          <a:xfrm>
            <a:off x="647575" y="2957950"/>
            <a:ext cx="3695825" cy="2821582"/>
            <a:chOff x="647575" y="2957950"/>
            <a:chExt cx="3695825" cy="2821582"/>
          </a:xfrm>
        </p:grpSpPr>
        <p:sp>
          <p:nvSpPr>
            <p:cNvPr id="31" name="Rectangle 30"/>
            <p:cNvSpPr/>
            <p:nvPr/>
          </p:nvSpPr>
          <p:spPr>
            <a:xfrm>
              <a:off x="829811" y="5410200"/>
              <a:ext cx="31325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14350" indent="-514350"/>
              <a:r>
                <a:rPr lang="en-US" b="1" dirty="0" smtClean="0">
                  <a:latin typeface="+mj-lt"/>
                </a:rPr>
                <a:t>Structural Information (DOM)</a:t>
              </a:r>
              <a:endParaRPr lang="en-US" b="1" dirty="0">
                <a:latin typeface="+mj-lt"/>
              </a:endParaRPr>
            </a:p>
          </p:txBody>
        </p:sp>
        <p:grpSp>
          <p:nvGrpSpPr>
            <p:cNvPr id="113" name="Group 112"/>
            <p:cNvGrpSpPr/>
            <p:nvPr/>
          </p:nvGrpSpPr>
          <p:grpSpPr>
            <a:xfrm>
              <a:off x="647575" y="2957950"/>
              <a:ext cx="3695825" cy="2205260"/>
              <a:chOff x="398190" y="2667000"/>
              <a:chExt cx="3695825" cy="2205260"/>
            </a:xfrm>
          </p:grpSpPr>
          <p:sp>
            <p:nvSpPr>
              <p:cNvPr id="45" name="Rounded Rectangle 44"/>
              <p:cNvSpPr/>
              <p:nvPr/>
            </p:nvSpPr>
            <p:spPr>
              <a:xfrm>
                <a:off x="1981200" y="2667000"/>
                <a:ext cx="7620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body</a:t>
                </a:r>
                <a:endParaRPr lang="en-US" dirty="0"/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>
                <a:off x="852050" y="3165765"/>
                <a:ext cx="5334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div</a:t>
                </a:r>
                <a:endParaRPr lang="en-US" dirty="0"/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>
                <a:off x="2819400" y="3200400"/>
                <a:ext cx="533400" cy="304800"/>
              </a:xfrm>
              <a:prstGeom prst="round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div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2092035" y="3200400"/>
                <a:ext cx="5334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div</a:t>
                </a:r>
                <a:endParaRPr lang="en-US" dirty="0"/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>
                <a:off x="398190" y="3732370"/>
                <a:ext cx="457200" cy="304800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h</a:t>
                </a:r>
                <a:r>
                  <a:rPr lang="en-US" dirty="0" smtClean="0">
                    <a:solidFill>
                      <a:schemeClr val="tx1"/>
                    </a:solidFill>
                    <a:latin typeface="Calibri" pitchFamily="34" charset="0"/>
                  </a:rPr>
                  <a:t>1</a:t>
                </a:r>
                <a:endParaRPr lang="en-US" dirty="0">
                  <a:solidFill>
                    <a:schemeClr val="tx1"/>
                  </a:solidFill>
                  <a:latin typeface="Calibri" pitchFamily="34" charset="0"/>
                </a:endParaRPr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>
                <a:off x="914390" y="3732370"/>
                <a:ext cx="381000" cy="304800"/>
              </a:xfrm>
              <a:prstGeom prst="roundRect">
                <a:avLst/>
              </a:prstGeom>
              <a:solidFill>
                <a:schemeClr val="accent4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a</a:t>
                </a:r>
                <a:endParaRPr lang="en-US" dirty="0">
                  <a:solidFill>
                    <a:schemeClr val="bg1"/>
                  </a:solidFill>
                  <a:latin typeface="Calibri" pitchFamily="34" charset="0"/>
                </a:endParaRPr>
              </a:p>
            </p:txBody>
          </p:sp>
          <p:sp>
            <p:nvSpPr>
              <p:cNvPr id="51" name="Rounded Rectangle 50"/>
              <p:cNvSpPr/>
              <p:nvPr/>
            </p:nvSpPr>
            <p:spPr>
              <a:xfrm>
                <a:off x="1350810" y="3732370"/>
                <a:ext cx="457200" cy="304800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chemeClr val="tx1"/>
                    </a:solidFill>
                  </a:rPr>
                  <a:t>ul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5" name="Straight Arrow Connector 54"/>
              <p:cNvCxnSpPr>
                <a:stCxn id="45" idx="2"/>
                <a:endCxn id="46" idx="0"/>
              </p:cNvCxnSpPr>
              <p:nvPr/>
            </p:nvCxnSpPr>
            <p:spPr>
              <a:xfrm rot="5400000">
                <a:off x="1643493" y="2447057"/>
                <a:ext cx="193965" cy="124345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56" name="Straight Arrow Connector 55"/>
              <p:cNvCxnSpPr>
                <a:stCxn id="45" idx="2"/>
                <a:endCxn id="48" idx="0"/>
              </p:cNvCxnSpPr>
              <p:nvPr/>
            </p:nvCxnSpPr>
            <p:spPr>
              <a:xfrm rot="5400000">
                <a:off x="2246168" y="3084368"/>
                <a:ext cx="228600" cy="346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59" name="Straight Arrow Connector 58"/>
              <p:cNvCxnSpPr>
                <a:stCxn id="45" idx="2"/>
                <a:endCxn id="47" idx="0"/>
              </p:cNvCxnSpPr>
              <p:nvPr/>
            </p:nvCxnSpPr>
            <p:spPr>
              <a:xfrm rot="16200000" flipH="1">
                <a:off x="2609850" y="2724150"/>
                <a:ext cx="228600" cy="7239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62" name="Straight Arrow Connector 61"/>
              <p:cNvCxnSpPr>
                <a:stCxn id="46" idx="2"/>
                <a:endCxn id="49" idx="0"/>
              </p:cNvCxnSpPr>
              <p:nvPr/>
            </p:nvCxnSpPr>
            <p:spPr>
              <a:xfrm rot="5400000">
                <a:off x="741868" y="3355487"/>
                <a:ext cx="261805" cy="49196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65" name="Straight Arrow Connector 64"/>
              <p:cNvCxnSpPr>
                <a:stCxn id="46" idx="2"/>
                <a:endCxn id="50" idx="0"/>
              </p:cNvCxnSpPr>
              <p:nvPr/>
            </p:nvCxnSpPr>
            <p:spPr>
              <a:xfrm rot="5400000">
                <a:off x="980918" y="3594537"/>
                <a:ext cx="261805" cy="1386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68" name="Straight Arrow Connector 67"/>
              <p:cNvCxnSpPr>
                <a:stCxn id="46" idx="2"/>
                <a:endCxn id="51" idx="0"/>
              </p:cNvCxnSpPr>
              <p:nvPr/>
            </p:nvCxnSpPr>
            <p:spPr>
              <a:xfrm rot="16200000" flipH="1">
                <a:off x="1218178" y="3371137"/>
                <a:ext cx="261805" cy="46066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74" name="Rounded Rectangle 73"/>
              <p:cNvSpPr/>
              <p:nvPr/>
            </p:nvSpPr>
            <p:spPr>
              <a:xfrm>
                <a:off x="1884215" y="3719945"/>
                <a:ext cx="5334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div</a:t>
                </a:r>
                <a:endParaRPr lang="en-US" dirty="0"/>
              </a:p>
            </p:txBody>
          </p:sp>
          <p:sp>
            <p:nvSpPr>
              <p:cNvPr id="75" name="Rounded Rectangle 74"/>
              <p:cNvSpPr/>
              <p:nvPr/>
            </p:nvSpPr>
            <p:spPr>
              <a:xfrm>
                <a:off x="2653870" y="3726630"/>
                <a:ext cx="5334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div</a:t>
                </a:r>
                <a:endParaRPr lang="en-US" dirty="0"/>
              </a:p>
            </p:txBody>
          </p:sp>
          <p:sp>
            <p:nvSpPr>
              <p:cNvPr id="76" name="Rounded Rectangle 75"/>
              <p:cNvSpPr/>
              <p:nvPr/>
            </p:nvSpPr>
            <p:spPr>
              <a:xfrm>
                <a:off x="2123325" y="4162815"/>
                <a:ext cx="533400" cy="304800"/>
              </a:xfrm>
              <a:prstGeom prst="roundRect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div</a:t>
                </a:r>
                <a:endParaRPr lang="en-US" dirty="0"/>
              </a:p>
            </p:txBody>
          </p:sp>
          <p:sp>
            <p:nvSpPr>
              <p:cNvPr id="78" name="Rounded Rectangle 77"/>
              <p:cNvSpPr/>
              <p:nvPr/>
            </p:nvSpPr>
            <p:spPr>
              <a:xfrm>
                <a:off x="1621455" y="4162815"/>
                <a:ext cx="457200" cy="304800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ul</a:t>
                </a:r>
                <a:endParaRPr lang="en-US" dirty="0"/>
              </a:p>
            </p:txBody>
          </p:sp>
          <p:cxnSp>
            <p:nvCxnSpPr>
              <p:cNvPr id="79" name="Straight Arrow Connector 78"/>
              <p:cNvCxnSpPr>
                <a:stCxn id="48" idx="2"/>
                <a:endCxn id="74" idx="0"/>
              </p:cNvCxnSpPr>
              <p:nvPr/>
            </p:nvCxnSpPr>
            <p:spPr>
              <a:xfrm rot="5400000">
                <a:off x="2147453" y="3508662"/>
                <a:ext cx="214745" cy="20782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83" name="Straight Arrow Connector 82"/>
              <p:cNvCxnSpPr>
                <a:stCxn id="48" idx="2"/>
                <a:endCxn id="75" idx="0"/>
              </p:cNvCxnSpPr>
              <p:nvPr/>
            </p:nvCxnSpPr>
            <p:spPr>
              <a:xfrm rot="16200000" flipH="1">
                <a:off x="2528937" y="3334997"/>
                <a:ext cx="221430" cy="56183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86" name="Straight Arrow Connector 85"/>
              <p:cNvCxnSpPr>
                <a:stCxn id="74" idx="2"/>
                <a:endCxn id="78" idx="0"/>
              </p:cNvCxnSpPr>
              <p:nvPr/>
            </p:nvCxnSpPr>
            <p:spPr>
              <a:xfrm rot="5400000">
                <a:off x="1931450" y="3943350"/>
                <a:ext cx="138070" cy="30086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89" name="Straight Arrow Connector 88"/>
              <p:cNvCxnSpPr>
                <a:stCxn id="74" idx="2"/>
                <a:endCxn id="76" idx="0"/>
              </p:cNvCxnSpPr>
              <p:nvPr/>
            </p:nvCxnSpPr>
            <p:spPr>
              <a:xfrm rot="16200000" flipH="1">
                <a:off x="2201435" y="3974225"/>
                <a:ext cx="138070" cy="23911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92" name="Rounded Rectangle 91"/>
              <p:cNvSpPr/>
              <p:nvPr/>
            </p:nvSpPr>
            <p:spPr>
              <a:xfrm>
                <a:off x="2415230" y="4567460"/>
                <a:ext cx="533400" cy="304800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div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2986610" y="4567460"/>
                <a:ext cx="533400" cy="304800"/>
              </a:xfrm>
              <a:prstGeom prst="roundRect">
                <a:avLst/>
              </a:prstGeom>
              <a:solidFill>
                <a:srgbClr val="4F81BD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div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5" name="Rounded Rectangle 94"/>
              <p:cNvSpPr/>
              <p:nvPr/>
            </p:nvSpPr>
            <p:spPr>
              <a:xfrm>
                <a:off x="3560615" y="4562200"/>
                <a:ext cx="533400" cy="304800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div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6" name="Rounded Rectangle 95"/>
              <p:cNvSpPr/>
              <p:nvPr/>
            </p:nvSpPr>
            <p:spPr>
              <a:xfrm>
                <a:off x="3565875" y="4058185"/>
                <a:ext cx="528140" cy="304800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div</a:t>
                </a:r>
                <a:endParaRPr lang="en-US" dirty="0"/>
              </a:p>
            </p:txBody>
          </p:sp>
          <p:cxnSp>
            <p:nvCxnSpPr>
              <p:cNvPr id="97" name="Straight Arrow Connector 96"/>
              <p:cNvCxnSpPr>
                <a:stCxn id="75" idx="2"/>
                <a:endCxn id="96" idx="1"/>
              </p:cNvCxnSpPr>
              <p:nvPr/>
            </p:nvCxnSpPr>
            <p:spPr>
              <a:xfrm rot="16200000" flipH="1">
                <a:off x="3153645" y="3798354"/>
                <a:ext cx="179155" cy="64530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00" name="Straight Arrow Connector 99"/>
              <p:cNvCxnSpPr>
                <a:stCxn id="75" idx="2"/>
                <a:endCxn id="95" idx="0"/>
              </p:cNvCxnSpPr>
              <p:nvPr/>
            </p:nvCxnSpPr>
            <p:spPr>
              <a:xfrm rot="16200000" flipH="1">
                <a:off x="3108557" y="3843442"/>
                <a:ext cx="530770" cy="90674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06" name="Straight Arrow Connector 105"/>
              <p:cNvCxnSpPr>
                <a:stCxn id="75" idx="2"/>
                <a:endCxn id="93" idx="0"/>
              </p:cNvCxnSpPr>
              <p:nvPr/>
            </p:nvCxnSpPr>
            <p:spPr>
              <a:xfrm rot="16200000" flipH="1">
                <a:off x="2818925" y="4133075"/>
                <a:ext cx="536030" cy="33274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09" name="Straight Arrow Connector 108"/>
              <p:cNvCxnSpPr>
                <a:stCxn id="75" idx="2"/>
                <a:endCxn id="92" idx="0"/>
              </p:cNvCxnSpPr>
              <p:nvPr/>
            </p:nvCxnSpPr>
            <p:spPr>
              <a:xfrm rot="5400000">
                <a:off x="2533235" y="4180125"/>
                <a:ext cx="536030" cy="23864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</p:grpSp>
      </p:grpSp>
      <p:grpSp>
        <p:nvGrpSpPr>
          <p:cNvPr id="134" name="Group 133"/>
          <p:cNvGrpSpPr/>
          <p:nvPr/>
        </p:nvGrpSpPr>
        <p:grpSpPr>
          <a:xfrm>
            <a:off x="4866289" y="2640480"/>
            <a:ext cx="3394842" cy="3379320"/>
            <a:chOff x="4866289" y="2424545"/>
            <a:chExt cx="3394842" cy="3379320"/>
          </a:xfrm>
          <a:effectLst>
            <a:outerShdw blurRad="139700" dir="5400000" algn="ctr" rotWithShape="0">
              <a:srgbClr val="000000">
                <a:alpha val="45000"/>
              </a:srgbClr>
            </a:outerShdw>
          </a:effectLst>
        </p:grpSpPr>
        <p:sp>
          <p:nvSpPr>
            <p:cNvPr id="114" name="Rectangle 113"/>
            <p:cNvSpPr/>
            <p:nvPr/>
          </p:nvSpPr>
          <p:spPr>
            <a:xfrm>
              <a:off x="4876800" y="2438400"/>
              <a:ext cx="609600" cy="304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7162800" y="2424545"/>
              <a:ext cx="914400" cy="38100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4876799" y="2971800"/>
              <a:ext cx="651641" cy="180801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4876799" y="4790089"/>
              <a:ext cx="651641" cy="45720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5590310" y="2971800"/>
              <a:ext cx="1323109" cy="129539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5590310" y="4301835"/>
              <a:ext cx="1323109" cy="123305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6934200" y="4294910"/>
              <a:ext cx="1323109" cy="123305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6934200" y="2971801"/>
              <a:ext cx="1323109" cy="1295400"/>
            </a:xfrm>
            <a:prstGeom prst="rect">
              <a:avLst/>
            </a:prstGeom>
            <a:solidFill>
              <a:srgbClr val="4F81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4866289" y="2777832"/>
              <a:ext cx="3394841" cy="19659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4866290" y="5562600"/>
              <a:ext cx="3394841" cy="24126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Slide Number Placeholder 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247F-5E58-4FAE-ACE5-274F6C6361C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21" dur="indefinite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5448"/>
            <a:ext cx="8458200" cy="125272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libri" pitchFamily="34" charset="0"/>
              </a:rPr>
              <a:t>2. </a:t>
            </a:r>
            <a:r>
              <a:rPr lang="en-US" dirty="0" smtClean="0"/>
              <a:t>Detection of Variable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11901"/>
            <a:ext cx="8610600" cy="82649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Load page twice in reference browser:</a:t>
            </a:r>
            <a:endParaRPr lang="en-US" sz="2600" dirty="0"/>
          </a:p>
        </p:txBody>
      </p:sp>
      <p:sp>
        <p:nvSpPr>
          <p:cNvPr id="65" name="Rounded Rectangle 64"/>
          <p:cNvSpPr/>
          <p:nvPr/>
        </p:nvSpPr>
        <p:spPr>
          <a:xfrm>
            <a:off x="2116410" y="3204940"/>
            <a:ext cx="762000" cy="304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body</a:t>
            </a:r>
            <a:endParaRPr lang="en-US" dirty="0"/>
          </a:p>
        </p:txBody>
      </p:sp>
      <p:sp>
        <p:nvSpPr>
          <p:cNvPr id="66" name="Rounded Rectangle 65"/>
          <p:cNvSpPr/>
          <p:nvPr/>
        </p:nvSpPr>
        <p:spPr>
          <a:xfrm>
            <a:off x="987260" y="3703705"/>
            <a:ext cx="533400" cy="304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div</a:t>
            </a:r>
            <a:endParaRPr lang="en-US" dirty="0"/>
          </a:p>
        </p:txBody>
      </p:sp>
      <p:sp>
        <p:nvSpPr>
          <p:cNvPr id="67" name="Rounded Rectangle 66"/>
          <p:cNvSpPr/>
          <p:nvPr/>
        </p:nvSpPr>
        <p:spPr>
          <a:xfrm>
            <a:off x="2954610" y="3738340"/>
            <a:ext cx="533400" cy="304800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div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2227245" y="3738340"/>
            <a:ext cx="533400" cy="304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div</a:t>
            </a:r>
            <a:endParaRPr lang="en-US" dirty="0"/>
          </a:p>
        </p:txBody>
      </p:sp>
      <p:sp>
        <p:nvSpPr>
          <p:cNvPr id="69" name="Rounded Rectangle 68"/>
          <p:cNvSpPr/>
          <p:nvPr/>
        </p:nvSpPr>
        <p:spPr>
          <a:xfrm>
            <a:off x="533400" y="4270310"/>
            <a:ext cx="457200" cy="3048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</a:t>
            </a:r>
            <a:r>
              <a:rPr lang="en-US" dirty="0" smtClean="0">
                <a:solidFill>
                  <a:schemeClr val="tx1"/>
                </a:solidFill>
                <a:latin typeface="Calibri" pitchFamily="34" charset="0"/>
              </a:rPr>
              <a:t>1</a:t>
            </a:r>
            <a:endParaRPr lang="en-US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1049600" y="4270310"/>
            <a:ext cx="381000" cy="304800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1486020" y="4270310"/>
            <a:ext cx="457200" cy="3048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2" name="Straight Arrow Connector 71"/>
          <p:cNvCxnSpPr>
            <a:stCxn id="65" idx="2"/>
            <a:endCxn id="66" idx="0"/>
          </p:cNvCxnSpPr>
          <p:nvPr/>
        </p:nvCxnSpPr>
        <p:spPr>
          <a:xfrm rot="5400000">
            <a:off x="1778703" y="2984997"/>
            <a:ext cx="193965" cy="12434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73" name="Straight Arrow Connector 72"/>
          <p:cNvCxnSpPr>
            <a:stCxn id="65" idx="2"/>
            <a:endCxn id="68" idx="0"/>
          </p:cNvCxnSpPr>
          <p:nvPr/>
        </p:nvCxnSpPr>
        <p:spPr>
          <a:xfrm rot="5400000">
            <a:off x="2381378" y="3622308"/>
            <a:ext cx="228600" cy="3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74" name="Straight Arrow Connector 73"/>
          <p:cNvCxnSpPr>
            <a:stCxn id="65" idx="2"/>
            <a:endCxn id="67" idx="0"/>
          </p:cNvCxnSpPr>
          <p:nvPr/>
        </p:nvCxnSpPr>
        <p:spPr>
          <a:xfrm rot="16200000" flipH="1">
            <a:off x="2745060" y="3262090"/>
            <a:ext cx="228600" cy="723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75" name="Straight Arrow Connector 74"/>
          <p:cNvCxnSpPr>
            <a:stCxn id="66" idx="2"/>
            <a:endCxn id="69" idx="0"/>
          </p:cNvCxnSpPr>
          <p:nvPr/>
        </p:nvCxnSpPr>
        <p:spPr>
          <a:xfrm rot="5400000">
            <a:off x="877078" y="3893427"/>
            <a:ext cx="261805" cy="4919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76" name="Straight Arrow Connector 75"/>
          <p:cNvCxnSpPr>
            <a:stCxn id="66" idx="2"/>
            <a:endCxn id="70" idx="0"/>
          </p:cNvCxnSpPr>
          <p:nvPr/>
        </p:nvCxnSpPr>
        <p:spPr>
          <a:xfrm rot="5400000">
            <a:off x="1116128" y="4132477"/>
            <a:ext cx="261805" cy="138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77" name="Straight Arrow Connector 76"/>
          <p:cNvCxnSpPr>
            <a:stCxn id="66" idx="2"/>
            <a:endCxn id="71" idx="0"/>
          </p:cNvCxnSpPr>
          <p:nvPr/>
        </p:nvCxnSpPr>
        <p:spPr>
          <a:xfrm rot="16200000" flipH="1">
            <a:off x="1353388" y="3909077"/>
            <a:ext cx="261805" cy="4606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78" name="Rounded Rectangle 77"/>
          <p:cNvSpPr/>
          <p:nvPr/>
        </p:nvSpPr>
        <p:spPr>
          <a:xfrm>
            <a:off x="2019425" y="4257885"/>
            <a:ext cx="533400" cy="304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div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2789080" y="4264570"/>
            <a:ext cx="533400" cy="304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div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2258535" y="4700755"/>
            <a:ext cx="533400" cy="304800"/>
          </a:xfrm>
          <a:prstGeom prst="roundRect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div</a:t>
            </a:r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1756665" y="4700755"/>
            <a:ext cx="457200" cy="3048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ul</a:t>
            </a:r>
            <a:endParaRPr lang="en-US" dirty="0"/>
          </a:p>
        </p:txBody>
      </p:sp>
      <p:cxnSp>
        <p:nvCxnSpPr>
          <p:cNvPr id="82" name="Straight Arrow Connector 81"/>
          <p:cNvCxnSpPr>
            <a:stCxn id="68" idx="2"/>
            <a:endCxn id="78" idx="0"/>
          </p:cNvCxnSpPr>
          <p:nvPr/>
        </p:nvCxnSpPr>
        <p:spPr>
          <a:xfrm rot="5400000">
            <a:off x="2282663" y="4046602"/>
            <a:ext cx="214745" cy="2078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83" name="Straight Arrow Connector 82"/>
          <p:cNvCxnSpPr>
            <a:stCxn id="68" idx="2"/>
            <a:endCxn id="79" idx="0"/>
          </p:cNvCxnSpPr>
          <p:nvPr/>
        </p:nvCxnSpPr>
        <p:spPr>
          <a:xfrm rot="16200000" flipH="1">
            <a:off x="2664147" y="3872937"/>
            <a:ext cx="221430" cy="5618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84" name="Straight Arrow Connector 83"/>
          <p:cNvCxnSpPr>
            <a:stCxn id="78" idx="2"/>
            <a:endCxn id="81" idx="0"/>
          </p:cNvCxnSpPr>
          <p:nvPr/>
        </p:nvCxnSpPr>
        <p:spPr>
          <a:xfrm rot="5400000">
            <a:off x="2066660" y="4481290"/>
            <a:ext cx="138070" cy="3008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85" name="Straight Arrow Connector 84"/>
          <p:cNvCxnSpPr>
            <a:stCxn id="78" idx="2"/>
            <a:endCxn id="80" idx="0"/>
          </p:cNvCxnSpPr>
          <p:nvPr/>
        </p:nvCxnSpPr>
        <p:spPr>
          <a:xfrm rot="16200000" flipH="1">
            <a:off x="2336645" y="4512165"/>
            <a:ext cx="138070" cy="2391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86" name="Rounded Rectangle 85"/>
          <p:cNvSpPr/>
          <p:nvPr/>
        </p:nvSpPr>
        <p:spPr>
          <a:xfrm>
            <a:off x="2550440" y="5105400"/>
            <a:ext cx="533400" cy="3048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div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3121820" y="5105400"/>
            <a:ext cx="533400" cy="3048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div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3695825" y="5100140"/>
            <a:ext cx="533400" cy="30480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div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3701085" y="4596125"/>
            <a:ext cx="528140" cy="304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div</a:t>
            </a:r>
            <a:endParaRPr lang="en-US" dirty="0"/>
          </a:p>
        </p:txBody>
      </p:sp>
      <p:cxnSp>
        <p:nvCxnSpPr>
          <p:cNvPr id="90" name="Straight Arrow Connector 89"/>
          <p:cNvCxnSpPr>
            <a:stCxn id="79" idx="2"/>
            <a:endCxn id="89" idx="1"/>
          </p:cNvCxnSpPr>
          <p:nvPr/>
        </p:nvCxnSpPr>
        <p:spPr>
          <a:xfrm rot="16200000" flipH="1">
            <a:off x="3288855" y="4336294"/>
            <a:ext cx="179155" cy="6453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91" name="Straight Arrow Connector 90"/>
          <p:cNvCxnSpPr>
            <a:stCxn id="79" idx="2"/>
            <a:endCxn id="88" idx="0"/>
          </p:cNvCxnSpPr>
          <p:nvPr/>
        </p:nvCxnSpPr>
        <p:spPr>
          <a:xfrm rot="16200000" flipH="1">
            <a:off x="3243767" y="4381382"/>
            <a:ext cx="530770" cy="9067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92" name="Straight Arrow Connector 91"/>
          <p:cNvCxnSpPr>
            <a:stCxn id="79" idx="2"/>
            <a:endCxn id="87" idx="0"/>
          </p:cNvCxnSpPr>
          <p:nvPr/>
        </p:nvCxnSpPr>
        <p:spPr>
          <a:xfrm rot="16200000" flipH="1">
            <a:off x="2954135" y="4671015"/>
            <a:ext cx="536030" cy="3327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93" name="Straight Arrow Connector 92"/>
          <p:cNvCxnSpPr>
            <a:stCxn id="79" idx="2"/>
            <a:endCxn id="86" idx="0"/>
          </p:cNvCxnSpPr>
          <p:nvPr/>
        </p:nvCxnSpPr>
        <p:spPr>
          <a:xfrm rot="5400000">
            <a:off x="2668445" y="4718065"/>
            <a:ext cx="536030" cy="2386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95" name="Rounded Rectangle 94"/>
          <p:cNvSpPr/>
          <p:nvPr/>
        </p:nvSpPr>
        <p:spPr>
          <a:xfrm>
            <a:off x="6497785" y="3200400"/>
            <a:ext cx="762000" cy="304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body</a:t>
            </a:r>
            <a:endParaRPr lang="en-US" dirty="0"/>
          </a:p>
        </p:txBody>
      </p:sp>
      <p:sp>
        <p:nvSpPr>
          <p:cNvPr id="96" name="Rounded Rectangle 95"/>
          <p:cNvSpPr/>
          <p:nvPr/>
        </p:nvSpPr>
        <p:spPr>
          <a:xfrm>
            <a:off x="5368635" y="3699165"/>
            <a:ext cx="533400" cy="304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div</a:t>
            </a:r>
            <a:endParaRPr lang="en-US" dirty="0"/>
          </a:p>
        </p:txBody>
      </p:sp>
      <p:sp>
        <p:nvSpPr>
          <p:cNvPr id="97" name="Rounded Rectangle 96"/>
          <p:cNvSpPr/>
          <p:nvPr/>
        </p:nvSpPr>
        <p:spPr>
          <a:xfrm>
            <a:off x="7335985" y="3733800"/>
            <a:ext cx="533400" cy="304800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div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6608620" y="3733800"/>
            <a:ext cx="533400" cy="304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div</a:t>
            </a:r>
            <a:endParaRPr lang="en-US" dirty="0"/>
          </a:p>
        </p:txBody>
      </p:sp>
      <p:sp>
        <p:nvSpPr>
          <p:cNvPr id="99" name="Rounded Rectangle 98"/>
          <p:cNvSpPr/>
          <p:nvPr/>
        </p:nvSpPr>
        <p:spPr>
          <a:xfrm>
            <a:off x="4914775" y="4265770"/>
            <a:ext cx="457200" cy="3048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</a:t>
            </a:r>
            <a:r>
              <a:rPr lang="en-US" dirty="0" smtClean="0">
                <a:solidFill>
                  <a:schemeClr val="tx1"/>
                </a:solidFill>
                <a:latin typeface="Calibri" pitchFamily="34" charset="0"/>
              </a:rPr>
              <a:t>1</a:t>
            </a:r>
            <a:endParaRPr lang="en-US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5430975" y="4265770"/>
            <a:ext cx="381000" cy="304800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5867395" y="4265770"/>
            <a:ext cx="457200" cy="3048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2" name="Straight Arrow Connector 101"/>
          <p:cNvCxnSpPr>
            <a:stCxn id="95" idx="2"/>
            <a:endCxn id="96" idx="0"/>
          </p:cNvCxnSpPr>
          <p:nvPr/>
        </p:nvCxnSpPr>
        <p:spPr>
          <a:xfrm rot="5400000">
            <a:off x="6160078" y="2980457"/>
            <a:ext cx="193965" cy="12434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3" name="Straight Arrow Connector 102"/>
          <p:cNvCxnSpPr>
            <a:stCxn id="95" idx="2"/>
            <a:endCxn id="98" idx="0"/>
          </p:cNvCxnSpPr>
          <p:nvPr/>
        </p:nvCxnSpPr>
        <p:spPr>
          <a:xfrm rot="5400000">
            <a:off x="6762753" y="3617768"/>
            <a:ext cx="228600" cy="3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4" name="Straight Arrow Connector 103"/>
          <p:cNvCxnSpPr>
            <a:stCxn id="95" idx="2"/>
            <a:endCxn id="97" idx="0"/>
          </p:cNvCxnSpPr>
          <p:nvPr/>
        </p:nvCxnSpPr>
        <p:spPr>
          <a:xfrm rot="16200000" flipH="1">
            <a:off x="7126435" y="3257550"/>
            <a:ext cx="228600" cy="723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5" name="Straight Arrow Connector 104"/>
          <p:cNvCxnSpPr>
            <a:stCxn id="96" idx="2"/>
            <a:endCxn id="99" idx="0"/>
          </p:cNvCxnSpPr>
          <p:nvPr/>
        </p:nvCxnSpPr>
        <p:spPr>
          <a:xfrm rot="5400000">
            <a:off x="5258453" y="3888887"/>
            <a:ext cx="261805" cy="4919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6" name="Straight Arrow Connector 105"/>
          <p:cNvCxnSpPr>
            <a:stCxn id="96" idx="2"/>
            <a:endCxn id="100" idx="0"/>
          </p:cNvCxnSpPr>
          <p:nvPr/>
        </p:nvCxnSpPr>
        <p:spPr>
          <a:xfrm rot="5400000">
            <a:off x="5497503" y="4127937"/>
            <a:ext cx="261805" cy="138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7" name="Straight Arrow Connector 106"/>
          <p:cNvCxnSpPr>
            <a:stCxn id="96" idx="2"/>
            <a:endCxn id="101" idx="0"/>
          </p:cNvCxnSpPr>
          <p:nvPr/>
        </p:nvCxnSpPr>
        <p:spPr>
          <a:xfrm rot="16200000" flipH="1">
            <a:off x="5734763" y="3904537"/>
            <a:ext cx="261805" cy="4606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08" name="Rounded Rectangle 107"/>
          <p:cNvSpPr/>
          <p:nvPr/>
        </p:nvSpPr>
        <p:spPr>
          <a:xfrm>
            <a:off x="6400800" y="4253345"/>
            <a:ext cx="533400" cy="304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div</a:t>
            </a:r>
            <a:endParaRPr lang="en-US" dirty="0"/>
          </a:p>
        </p:txBody>
      </p:sp>
      <p:sp>
        <p:nvSpPr>
          <p:cNvPr id="109" name="Rounded Rectangle 108"/>
          <p:cNvSpPr/>
          <p:nvPr/>
        </p:nvSpPr>
        <p:spPr>
          <a:xfrm>
            <a:off x="7170455" y="4260030"/>
            <a:ext cx="533400" cy="304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div</a:t>
            </a:r>
            <a:endParaRPr lang="en-US" dirty="0"/>
          </a:p>
        </p:txBody>
      </p:sp>
      <p:sp>
        <p:nvSpPr>
          <p:cNvPr id="111" name="Rounded Rectangle 110"/>
          <p:cNvSpPr/>
          <p:nvPr/>
        </p:nvSpPr>
        <p:spPr>
          <a:xfrm>
            <a:off x="5932715" y="4724400"/>
            <a:ext cx="457200" cy="3048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ul</a:t>
            </a:r>
            <a:endParaRPr lang="en-US" dirty="0"/>
          </a:p>
        </p:txBody>
      </p:sp>
      <p:cxnSp>
        <p:nvCxnSpPr>
          <p:cNvPr id="112" name="Straight Arrow Connector 111"/>
          <p:cNvCxnSpPr>
            <a:stCxn id="98" idx="2"/>
            <a:endCxn id="108" idx="0"/>
          </p:cNvCxnSpPr>
          <p:nvPr/>
        </p:nvCxnSpPr>
        <p:spPr>
          <a:xfrm rot="5400000">
            <a:off x="6664038" y="4042062"/>
            <a:ext cx="214745" cy="2078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3" name="Straight Arrow Connector 112"/>
          <p:cNvCxnSpPr>
            <a:stCxn id="98" idx="2"/>
            <a:endCxn id="109" idx="0"/>
          </p:cNvCxnSpPr>
          <p:nvPr/>
        </p:nvCxnSpPr>
        <p:spPr>
          <a:xfrm rot="16200000" flipH="1">
            <a:off x="7045522" y="3868397"/>
            <a:ext cx="221430" cy="5618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4" name="Straight Arrow Connector 113"/>
          <p:cNvCxnSpPr>
            <a:stCxn id="108" idx="2"/>
            <a:endCxn id="111" idx="0"/>
          </p:cNvCxnSpPr>
          <p:nvPr/>
        </p:nvCxnSpPr>
        <p:spPr>
          <a:xfrm rot="5400000">
            <a:off x="6331281" y="4388180"/>
            <a:ext cx="166255" cy="5061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5" name="Straight Arrow Connector 114"/>
          <p:cNvCxnSpPr>
            <a:stCxn id="108" idx="2"/>
          </p:cNvCxnSpPr>
          <p:nvPr/>
        </p:nvCxnSpPr>
        <p:spPr>
          <a:xfrm rot="16200000" flipH="1">
            <a:off x="6641523" y="4584122"/>
            <a:ext cx="166257" cy="1143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16" name="Rounded Rectangle 115"/>
          <p:cNvSpPr/>
          <p:nvPr/>
        </p:nvSpPr>
        <p:spPr>
          <a:xfrm>
            <a:off x="6931815" y="5100860"/>
            <a:ext cx="533400" cy="3048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div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7" name="Rounded Rectangle 116"/>
          <p:cNvSpPr/>
          <p:nvPr/>
        </p:nvSpPr>
        <p:spPr>
          <a:xfrm>
            <a:off x="7503195" y="5100860"/>
            <a:ext cx="533400" cy="304800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div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8" name="Rounded Rectangle 117"/>
          <p:cNvSpPr/>
          <p:nvPr/>
        </p:nvSpPr>
        <p:spPr>
          <a:xfrm>
            <a:off x="8077200" y="5095600"/>
            <a:ext cx="533400" cy="30480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div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9" name="Rounded Rectangle 118"/>
          <p:cNvSpPr/>
          <p:nvPr/>
        </p:nvSpPr>
        <p:spPr>
          <a:xfrm>
            <a:off x="8082460" y="4591585"/>
            <a:ext cx="528140" cy="304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div</a:t>
            </a:r>
            <a:endParaRPr lang="en-US" dirty="0"/>
          </a:p>
        </p:txBody>
      </p:sp>
      <p:cxnSp>
        <p:nvCxnSpPr>
          <p:cNvPr id="120" name="Straight Arrow Connector 119"/>
          <p:cNvCxnSpPr>
            <a:stCxn id="109" idx="2"/>
            <a:endCxn id="119" idx="1"/>
          </p:cNvCxnSpPr>
          <p:nvPr/>
        </p:nvCxnSpPr>
        <p:spPr>
          <a:xfrm rot="16200000" flipH="1">
            <a:off x="7670230" y="4331754"/>
            <a:ext cx="179155" cy="6453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21" name="Straight Arrow Connector 120"/>
          <p:cNvCxnSpPr>
            <a:stCxn id="109" idx="2"/>
            <a:endCxn id="118" idx="0"/>
          </p:cNvCxnSpPr>
          <p:nvPr/>
        </p:nvCxnSpPr>
        <p:spPr>
          <a:xfrm rot="16200000" flipH="1">
            <a:off x="7625142" y="4376842"/>
            <a:ext cx="530770" cy="9067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22" name="Straight Arrow Connector 121"/>
          <p:cNvCxnSpPr>
            <a:stCxn id="109" idx="2"/>
            <a:endCxn id="117" idx="0"/>
          </p:cNvCxnSpPr>
          <p:nvPr/>
        </p:nvCxnSpPr>
        <p:spPr>
          <a:xfrm rot="16200000" flipH="1">
            <a:off x="7335510" y="4666475"/>
            <a:ext cx="536030" cy="3327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23" name="Straight Arrow Connector 122"/>
          <p:cNvCxnSpPr>
            <a:stCxn id="109" idx="2"/>
            <a:endCxn id="116" idx="0"/>
          </p:cNvCxnSpPr>
          <p:nvPr/>
        </p:nvCxnSpPr>
        <p:spPr>
          <a:xfrm rot="5400000">
            <a:off x="7049820" y="4713525"/>
            <a:ext cx="536030" cy="2386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28" name="Hexagon 127"/>
          <p:cNvSpPr/>
          <p:nvPr/>
        </p:nvSpPr>
        <p:spPr>
          <a:xfrm>
            <a:off x="6463937" y="4711337"/>
            <a:ext cx="685800" cy="304800"/>
          </a:xfrm>
          <a:prstGeom prst="hexagon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div</a:t>
            </a:r>
            <a:endParaRPr lang="en-US" dirty="0"/>
          </a:p>
        </p:txBody>
      </p:sp>
      <p:sp>
        <p:nvSpPr>
          <p:cNvPr id="62" name="Slide Number Placeholder 6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247F-5E58-4FAE-ACE5-274F6C6361C8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2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3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3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4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4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5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5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6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6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6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7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7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8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66FF"/>
                                      </p:to>
                                    </p:animClr>
                                    <p:set>
                                      <p:cBhvr>
                                        <p:cTn id="18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8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66FF"/>
                                      </p:to>
                                    </p:animClr>
                                    <p:set>
                                      <p:cBhvr>
                                        <p:cTn id="18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8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9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9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9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20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20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21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1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21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1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22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22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 tmFilter="0, 0; .2, .5; .8, .5; 1, 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1" dur="250" autoRev="1" fill="hold"/>
                                        <p:tgtEl>
                                          <p:spTgt spid="8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 tmFilter="0, 0; .2, .5; .8, .5; 1, 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4" dur="250" autoRev="1" fill="hold"/>
                                        <p:tgtEl>
                                          <p:spTgt spid="1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33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238" dur="1500" accel="50000" autoRev="1" fill="hold" tmFilter="0, 0; .33333, 1; 1, 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D2D"/>
                                      </p:to>
                                    </p:animClr>
                                    <p:animClr clrSpc="rgb">
                                      <p:cBhvr>
                                        <p:cTn id="239" dur="1500" accel="50000" autoRev="1" fill="hold" tmFilter="0, 0; .33333, 1; 1, 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D2D"/>
                                      </p:to>
                                    </p:animClr>
                                    <p:set>
                                      <p:cBhvr>
                                        <p:cTn id="240" dur="3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1" dur="3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Scale>
                                      <p:cBhvr>
                                        <p:cTn id="242" dur="1500" accel="50000" autoRev="1" fill="hold" tmFilter="0, 0; .33333, 1; 1, 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from x="100000" y="100000"/>
                                      <p:to x="100000" y="140000"/>
                                    </p:animScale>
                                  </p:childTnLst>
                                </p:cTn>
                              </p:par>
                              <p:par>
                                <p:cTn id="243" presetID="33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244" dur="1500" accel="50000" autoRev="1" fill="hold" tmFilter="0, 0; .33333, 1; 1, 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D2D"/>
                                      </p:to>
                                    </p:animClr>
                                    <p:animClr clrSpc="rgb">
                                      <p:cBhvr>
                                        <p:cTn id="245" dur="1500" accel="50000" autoRev="1" fill="hold" tmFilter="0, 0; .33333, 1; 1, 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D2D"/>
                                      </p:to>
                                    </p:animClr>
                                    <p:set>
                                      <p:cBhvr>
                                        <p:cTn id="246" dur="3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7" dur="3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Scale>
                                      <p:cBhvr>
                                        <p:cTn id="248" dur="1500" accel="50000" autoRev="1" fill="hold" tmFilter="0, 0; .33333, 1; 1, 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</p:cBhvr>
                                      <p:from x="100000" y="100000"/>
                                      <p:to x="100000" y="1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25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66FF"/>
                                      </p:to>
                                    </p:animClr>
                                    <p:set>
                                      <p:cBhvr>
                                        <p:cTn id="25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25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26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26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66FF"/>
                                      </p:to>
                                    </p:animClr>
                                    <p:set>
                                      <p:cBhvr>
                                        <p:cTn id="26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26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66FF"/>
                                      </p:to>
                                    </p:animClr>
                                    <p:set>
                                      <p:cBhvr>
                                        <p:cTn id="26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2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27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28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66FF"/>
                                      </p:to>
                                    </p:animClr>
                                    <p:set>
                                      <p:cBhvr>
                                        <p:cTn id="28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28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8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28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8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28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8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29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29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29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7" grpId="2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0" grpId="2" animBg="1"/>
      <p:bldP spid="71" grpId="0" animBg="1"/>
      <p:bldP spid="71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0" grpId="2" animBg="1"/>
      <p:bldP spid="81" grpId="0" animBg="1"/>
      <p:bldP spid="81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7" grpId="2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0" grpId="2" animBg="1"/>
      <p:bldP spid="101" grpId="0" animBg="1"/>
      <p:bldP spid="101" grpId="1" animBg="1"/>
      <p:bldP spid="108" grpId="0" animBg="1"/>
      <p:bldP spid="108" grpId="1" animBg="1"/>
      <p:bldP spid="109" grpId="0" animBg="1"/>
      <p:bldP spid="109" grpId="1" animBg="1"/>
      <p:bldP spid="111" grpId="0" animBg="1"/>
      <p:bldP spid="111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28" grpId="0" animBg="1"/>
      <p:bldP spid="128" grpId="1" animBg="1"/>
      <p:bldP spid="128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5448"/>
            <a:ext cx="8458200" cy="125272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libri" pitchFamily="34" charset="0"/>
              </a:rPr>
              <a:t>2. </a:t>
            </a:r>
            <a:r>
              <a:rPr lang="en-US" dirty="0" smtClean="0"/>
              <a:t>Detection of Variable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11901"/>
            <a:ext cx="8610600" cy="826499"/>
          </a:xfrm>
        </p:spPr>
        <p:txBody>
          <a:bodyPr>
            <a:normAutofit/>
          </a:bodyPr>
          <a:lstStyle/>
          <a:p>
            <a:r>
              <a:rPr lang="en-US" sz="2600" dirty="0" smtClean="0"/>
              <a:t>Page in reference browser over two subsequent requests:</a:t>
            </a:r>
            <a:endParaRPr lang="en-US" sz="2600" dirty="0"/>
          </a:p>
        </p:txBody>
      </p:sp>
      <p:pic>
        <p:nvPicPr>
          <p:cNvPr id="168" name="Picture 5" descr="C:\Documents and Settings\shauvik\Desktop\gatech_ful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7336" y="2286000"/>
            <a:ext cx="4067250" cy="4191000"/>
          </a:xfrm>
          <a:prstGeom prst="rect">
            <a:avLst/>
          </a:prstGeom>
          <a:noFill/>
        </p:spPr>
      </p:pic>
      <p:pic>
        <p:nvPicPr>
          <p:cNvPr id="169" name="Picture 6" descr="C:\Documents and Settings\shauvik\Desktop\gatech_full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0736" y="2286000"/>
            <a:ext cx="4065644" cy="4172742"/>
          </a:xfrm>
          <a:prstGeom prst="rect">
            <a:avLst/>
          </a:prstGeom>
          <a:noFill/>
        </p:spPr>
      </p:pic>
      <p:sp>
        <p:nvSpPr>
          <p:cNvPr id="177" name="Rectangle 176"/>
          <p:cNvSpPr/>
          <p:nvPr/>
        </p:nvSpPr>
        <p:spPr>
          <a:xfrm>
            <a:off x="2900989" y="4564389"/>
            <a:ext cx="1589545" cy="1491742"/>
          </a:xfrm>
          <a:prstGeom prst="rect">
            <a:avLst/>
          </a:prstGeom>
          <a:solidFill>
            <a:srgbClr val="4F81BD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7245064" y="4548755"/>
            <a:ext cx="1589545" cy="1491742"/>
          </a:xfrm>
          <a:prstGeom prst="rect">
            <a:avLst/>
          </a:prstGeom>
          <a:solidFill>
            <a:srgbClr val="4F81BD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429287" y="5181600"/>
            <a:ext cx="782862" cy="553119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417336" y="5172891"/>
            <a:ext cx="762000" cy="570412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4773362" y="5157652"/>
            <a:ext cx="782862" cy="553119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4773799" y="5166089"/>
            <a:ext cx="762000" cy="529318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175623" y="2317760"/>
            <a:ext cx="1098534" cy="469868"/>
          </a:xfrm>
          <a:prstGeom prst="rect">
            <a:avLst/>
          </a:prstGeom>
          <a:solidFill>
            <a:srgbClr val="0070C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519697" y="2286000"/>
            <a:ext cx="1098533" cy="511629"/>
          </a:xfrm>
          <a:prstGeom prst="rect">
            <a:avLst/>
          </a:prstGeom>
          <a:solidFill>
            <a:srgbClr val="4F81BD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394856" y="2320635"/>
            <a:ext cx="4087089" cy="4080165"/>
            <a:chOff x="394856" y="2334490"/>
            <a:chExt cx="4087089" cy="4080165"/>
          </a:xfrm>
        </p:grpSpPr>
        <p:sp>
          <p:nvSpPr>
            <p:cNvPr id="26" name="Rectangle 25"/>
            <p:cNvSpPr/>
            <p:nvPr/>
          </p:nvSpPr>
          <p:spPr>
            <a:xfrm>
              <a:off x="403482" y="6122774"/>
              <a:ext cx="4078463" cy="2918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94856" y="2334490"/>
              <a:ext cx="990600" cy="4698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73299" y="4597509"/>
              <a:ext cx="1589544" cy="1491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887809" y="2988442"/>
              <a:ext cx="1589544" cy="15671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03481" y="2796243"/>
              <a:ext cx="4078463" cy="265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98180" y="2946084"/>
              <a:ext cx="782862" cy="21873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745180" y="2299855"/>
            <a:ext cx="4087089" cy="4080165"/>
            <a:chOff x="394856" y="2334490"/>
            <a:chExt cx="4087089" cy="4080165"/>
          </a:xfrm>
        </p:grpSpPr>
        <p:sp>
          <p:nvSpPr>
            <p:cNvPr id="30" name="Rectangle 29"/>
            <p:cNvSpPr/>
            <p:nvPr/>
          </p:nvSpPr>
          <p:spPr>
            <a:xfrm>
              <a:off x="403482" y="6122774"/>
              <a:ext cx="4078463" cy="2918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94856" y="2334490"/>
              <a:ext cx="990600" cy="4698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273299" y="4597509"/>
              <a:ext cx="1589544" cy="1491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887809" y="2988442"/>
              <a:ext cx="1589544" cy="15671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3481" y="2810097"/>
              <a:ext cx="4078463" cy="2725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98180" y="2959939"/>
              <a:ext cx="782862" cy="21873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/>
          <p:cNvSpPr/>
          <p:nvPr/>
        </p:nvSpPr>
        <p:spPr>
          <a:xfrm>
            <a:off x="1286479" y="3034145"/>
            <a:ext cx="1589545" cy="1510574"/>
          </a:xfrm>
          <a:prstGeom prst="rect">
            <a:avLst/>
          </a:prstGeom>
          <a:solidFill>
            <a:srgbClr val="4F81BD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/>
          <p:nvPr/>
        </p:nvSpPr>
        <p:spPr>
          <a:xfrm>
            <a:off x="1255536" y="3032760"/>
            <a:ext cx="1600200" cy="1476103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630554" y="3006436"/>
            <a:ext cx="1589545" cy="1536504"/>
          </a:xfrm>
          <a:prstGeom prst="rect">
            <a:avLst/>
          </a:prstGeom>
          <a:solidFill>
            <a:srgbClr val="4F81BD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>
            <a:off x="5598936" y="3032760"/>
            <a:ext cx="1600200" cy="1476103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247F-5E58-4FAE-ACE5-274F6C6361C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70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74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78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82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86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89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9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95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 animBg="1"/>
      <p:bldP spid="177" grpId="1" animBg="1"/>
      <p:bldP spid="188" grpId="0" animBg="1"/>
      <p:bldP spid="188" grpId="1" animBg="1"/>
      <p:bldP spid="196" grpId="0" animBg="1"/>
      <p:bldP spid="196" grpId="1" animBg="1"/>
      <p:bldP spid="194" grpId="0" animBg="1"/>
      <p:bldP spid="197" grpId="0" animBg="1"/>
      <p:bldP spid="197" grpId="1" animBg="1"/>
      <p:bldP spid="195" grpId="0" animBg="1"/>
      <p:bldP spid="32" grpId="0" animBg="1"/>
      <p:bldP spid="32" grpId="1" animBg="1"/>
      <p:bldP spid="33" grpId="0" animBg="1"/>
      <p:bldP spid="33" grpId="1" animBg="1"/>
      <p:bldP spid="38" grpId="0" animBg="1"/>
      <p:bldP spid="38" grpId="1" animBg="1"/>
      <p:bldP spid="192" grpId="0" animBg="1"/>
      <p:bldP spid="39" grpId="0" animBg="1"/>
      <p:bldP spid="39" grpId="1" animBg="1"/>
      <p:bldP spid="19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Calibri" pitchFamily="34" charset="0"/>
              </a:rPr>
              <a:t>3a. </a:t>
            </a:r>
            <a:r>
              <a:rPr lang="en-US" dirty="0" smtClean="0"/>
              <a:t>Cross-browser Comparison</a:t>
            </a:r>
            <a:br>
              <a:rPr lang="en-US" dirty="0" smtClean="0"/>
            </a:br>
            <a:r>
              <a:rPr lang="en-US" sz="3600" dirty="0" smtClean="0"/>
              <a:t>					Structural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11901"/>
            <a:ext cx="8610600" cy="826499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 smtClean="0"/>
              <a:t>Match the nodes in the DOM tree of each browser to those in reference browser:</a:t>
            </a:r>
            <a:endParaRPr lang="en-US" sz="2600" dirty="0"/>
          </a:p>
        </p:txBody>
      </p:sp>
      <p:grpSp>
        <p:nvGrpSpPr>
          <p:cNvPr id="214" name="Group 213"/>
          <p:cNvGrpSpPr/>
          <p:nvPr/>
        </p:nvGrpSpPr>
        <p:grpSpPr>
          <a:xfrm>
            <a:off x="571375" y="2747740"/>
            <a:ext cx="3695825" cy="2205260"/>
            <a:chOff x="571375" y="2823940"/>
            <a:chExt cx="3695825" cy="2205260"/>
          </a:xfrm>
        </p:grpSpPr>
        <p:sp>
          <p:nvSpPr>
            <p:cNvPr id="65" name="Rounded Rectangle 64"/>
            <p:cNvSpPr/>
            <p:nvPr/>
          </p:nvSpPr>
          <p:spPr>
            <a:xfrm>
              <a:off x="2154385" y="2823940"/>
              <a:ext cx="762000" cy="304800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body</a:t>
              </a:r>
              <a:endParaRPr lang="en-US" dirty="0"/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1025235" y="3322705"/>
              <a:ext cx="533400" cy="304800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div</a:t>
              </a:r>
              <a:endParaRPr lang="en-US" dirty="0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2992585" y="3357340"/>
              <a:ext cx="533400" cy="304800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div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2265220" y="3357340"/>
              <a:ext cx="533400" cy="304800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div</a:t>
              </a:r>
              <a:endParaRPr lang="en-US" dirty="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571375" y="3889310"/>
              <a:ext cx="457200" cy="304800"/>
            </a:xfrm>
            <a:prstGeom prst="round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</a:t>
              </a:r>
              <a:r>
                <a:rPr lang="en-US" dirty="0" smtClean="0">
                  <a:solidFill>
                    <a:schemeClr val="tx1"/>
                  </a:solidFill>
                  <a:latin typeface="Calibri" pitchFamily="34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1087575" y="3889310"/>
              <a:ext cx="381000" cy="304800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</a:t>
              </a:r>
              <a:endParaRPr lang="en-US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1523995" y="3889310"/>
              <a:ext cx="457200" cy="304800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solidFill>
                    <a:schemeClr val="tx1"/>
                  </a:solidFill>
                </a:rPr>
                <a:t>ul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2" name="Straight Arrow Connector 71"/>
            <p:cNvCxnSpPr>
              <a:stCxn id="65" idx="2"/>
              <a:endCxn id="66" idx="0"/>
            </p:cNvCxnSpPr>
            <p:nvPr/>
          </p:nvCxnSpPr>
          <p:spPr>
            <a:xfrm rot="5400000">
              <a:off x="1816678" y="2603997"/>
              <a:ext cx="193965" cy="124345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73" name="Straight Arrow Connector 72"/>
            <p:cNvCxnSpPr>
              <a:stCxn id="65" idx="2"/>
              <a:endCxn id="68" idx="0"/>
            </p:cNvCxnSpPr>
            <p:nvPr/>
          </p:nvCxnSpPr>
          <p:spPr>
            <a:xfrm rot="5400000">
              <a:off x="2419353" y="3241308"/>
              <a:ext cx="228600" cy="346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74" name="Straight Arrow Connector 73"/>
            <p:cNvCxnSpPr>
              <a:stCxn id="65" idx="2"/>
              <a:endCxn id="67" idx="0"/>
            </p:cNvCxnSpPr>
            <p:nvPr/>
          </p:nvCxnSpPr>
          <p:spPr>
            <a:xfrm rot="16200000" flipH="1">
              <a:off x="2783035" y="2881090"/>
              <a:ext cx="228600" cy="7239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75" name="Straight Arrow Connector 74"/>
            <p:cNvCxnSpPr>
              <a:stCxn id="66" idx="2"/>
              <a:endCxn id="69" idx="0"/>
            </p:cNvCxnSpPr>
            <p:nvPr/>
          </p:nvCxnSpPr>
          <p:spPr>
            <a:xfrm rot="5400000">
              <a:off x="915053" y="3512427"/>
              <a:ext cx="261805" cy="49196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76" name="Straight Arrow Connector 75"/>
            <p:cNvCxnSpPr>
              <a:stCxn id="66" idx="2"/>
              <a:endCxn id="70" idx="0"/>
            </p:cNvCxnSpPr>
            <p:nvPr/>
          </p:nvCxnSpPr>
          <p:spPr>
            <a:xfrm rot="5400000">
              <a:off x="1154103" y="3751477"/>
              <a:ext cx="261805" cy="1386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77" name="Straight Arrow Connector 76"/>
            <p:cNvCxnSpPr>
              <a:stCxn id="66" idx="2"/>
              <a:endCxn id="71" idx="0"/>
            </p:cNvCxnSpPr>
            <p:nvPr/>
          </p:nvCxnSpPr>
          <p:spPr>
            <a:xfrm rot="16200000" flipH="1">
              <a:off x="1391363" y="3528077"/>
              <a:ext cx="261805" cy="46066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78" name="Rounded Rectangle 77"/>
            <p:cNvSpPr/>
            <p:nvPr/>
          </p:nvSpPr>
          <p:spPr>
            <a:xfrm>
              <a:off x="2057400" y="3876885"/>
              <a:ext cx="533400" cy="304800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div</a:t>
              </a:r>
              <a:endParaRPr lang="en-US" dirty="0"/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827055" y="3883570"/>
              <a:ext cx="533400" cy="304800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div</a:t>
              </a:r>
              <a:endParaRPr lang="en-US" dirty="0"/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2296510" y="4319755"/>
              <a:ext cx="533400" cy="30480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div</a:t>
              </a:r>
              <a:endParaRPr lang="en-US" dirty="0"/>
            </a:p>
          </p:txBody>
        </p:sp>
        <p:sp>
          <p:nvSpPr>
            <p:cNvPr id="81" name="Rounded Rectangle 80"/>
            <p:cNvSpPr/>
            <p:nvPr/>
          </p:nvSpPr>
          <p:spPr>
            <a:xfrm>
              <a:off x="1794640" y="4319755"/>
              <a:ext cx="457200" cy="304800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ul</a:t>
              </a:r>
              <a:endParaRPr lang="en-US" dirty="0"/>
            </a:p>
          </p:txBody>
        </p:sp>
        <p:cxnSp>
          <p:nvCxnSpPr>
            <p:cNvPr id="82" name="Straight Arrow Connector 81"/>
            <p:cNvCxnSpPr>
              <a:stCxn id="68" idx="2"/>
              <a:endCxn id="78" idx="0"/>
            </p:cNvCxnSpPr>
            <p:nvPr/>
          </p:nvCxnSpPr>
          <p:spPr>
            <a:xfrm rot="5400000">
              <a:off x="2320638" y="3665602"/>
              <a:ext cx="214745" cy="20782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83" name="Straight Arrow Connector 82"/>
            <p:cNvCxnSpPr>
              <a:stCxn id="68" idx="2"/>
              <a:endCxn id="79" idx="0"/>
            </p:cNvCxnSpPr>
            <p:nvPr/>
          </p:nvCxnSpPr>
          <p:spPr>
            <a:xfrm rot="16200000" flipH="1">
              <a:off x="2702122" y="3491937"/>
              <a:ext cx="221430" cy="56183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84" name="Straight Arrow Connector 83"/>
            <p:cNvCxnSpPr>
              <a:stCxn id="78" idx="2"/>
              <a:endCxn id="81" idx="0"/>
            </p:cNvCxnSpPr>
            <p:nvPr/>
          </p:nvCxnSpPr>
          <p:spPr>
            <a:xfrm rot="5400000">
              <a:off x="2104635" y="4100290"/>
              <a:ext cx="138070" cy="30086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85" name="Straight Arrow Connector 84"/>
            <p:cNvCxnSpPr>
              <a:stCxn id="78" idx="2"/>
              <a:endCxn id="80" idx="0"/>
            </p:cNvCxnSpPr>
            <p:nvPr/>
          </p:nvCxnSpPr>
          <p:spPr>
            <a:xfrm rot="16200000" flipH="1">
              <a:off x="2374620" y="4131165"/>
              <a:ext cx="138070" cy="23911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86" name="Rounded Rectangle 85"/>
            <p:cNvSpPr/>
            <p:nvPr/>
          </p:nvSpPr>
          <p:spPr>
            <a:xfrm>
              <a:off x="2588415" y="4724400"/>
              <a:ext cx="533400" cy="30480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div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3159795" y="4724400"/>
              <a:ext cx="533400" cy="304800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div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Rounded Rectangle 87"/>
            <p:cNvSpPr/>
            <p:nvPr/>
          </p:nvSpPr>
          <p:spPr>
            <a:xfrm>
              <a:off x="3733800" y="4719140"/>
              <a:ext cx="533400" cy="304800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div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Rounded Rectangle 88"/>
            <p:cNvSpPr/>
            <p:nvPr/>
          </p:nvSpPr>
          <p:spPr>
            <a:xfrm>
              <a:off x="3739060" y="4215125"/>
              <a:ext cx="528140" cy="304800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div</a:t>
              </a:r>
              <a:endParaRPr lang="en-US" dirty="0"/>
            </a:p>
          </p:txBody>
        </p:sp>
        <p:cxnSp>
          <p:nvCxnSpPr>
            <p:cNvPr id="90" name="Straight Arrow Connector 89"/>
            <p:cNvCxnSpPr>
              <a:stCxn id="79" idx="2"/>
              <a:endCxn id="89" idx="1"/>
            </p:cNvCxnSpPr>
            <p:nvPr/>
          </p:nvCxnSpPr>
          <p:spPr>
            <a:xfrm rot="16200000" flipH="1">
              <a:off x="3326830" y="3955294"/>
              <a:ext cx="179155" cy="64530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91" name="Straight Arrow Connector 90"/>
            <p:cNvCxnSpPr>
              <a:stCxn id="79" idx="2"/>
              <a:endCxn id="88" idx="0"/>
            </p:cNvCxnSpPr>
            <p:nvPr/>
          </p:nvCxnSpPr>
          <p:spPr>
            <a:xfrm rot="16200000" flipH="1">
              <a:off x="3281742" y="4000382"/>
              <a:ext cx="530770" cy="90674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92" name="Straight Arrow Connector 91"/>
            <p:cNvCxnSpPr>
              <a:stCxn id="79" idx="2"/>
              <a:endCxn id="87" idx="0"/>
            </p:cNvCxnSpPr>
            <p:nvPr/>
          </p:nvCxnSpPr>
          <p:spPr>
            <a:xfrm rot="16200000" flipH="1">
              <a:off x="2992110" y="4290015"/>
              <a:ext cx="536030" cy="33274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93" name="Straight Arrow Connector 92"/>
            <p:cNvCxnSpPr>
              <a:stCxn id="79" idx="2"/>
              <a:endCxn id="86" idx="0"/>
            </p:cNvCxnSpPr>
            <p:nvPr/>
          </p:nvCxnSpPr>
          <p:spPr>
            <a:xfrm rot="5400000">
              <a:off x="2706420" y="4337065"/>
              <a:ext cx="536030" cy="23864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15" name="Group 214"/>
          <p:cNvGrpSpPr/>
          <p:nvPr/>
        </p:nvGrpSpPr>
        <p:grpSpPr>
          <a:xfrm>
            <a:off x="4762375" y="2743200"/>
            <a:ext cx="3774410" cy="2667000"/>
            <a:chOff x="4762375" y="2819400"/>
            <a:chExt cx="3774410" cy="2667000"/>
          </a:xfrm>
        </p:grpSpPr>
        <p:sp>
          <p:nvSpPr>
            <p:cNvPr id="178" name="Rounded Rectangle 177"/>
            <p:cNvSpPr/>
            <p:nvPr/>
          </p:nvSpPr>
          <p:spPr>
            <a:xfrm>
              <a:off x="6345385" y="2819400"/>
              <a:ext cx="762000" cy="304800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body</a:t>
              </a:r>
              <a:endParaRPr lang="en-US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5216235" y="3318165"/>
              <a:ext cx="533400" cy="304800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div</a:t>
              </a:r>
              <a:endParaRPr lang="en-US" dirty="0"/>
            </a:p>
          </p:txBody>
        </p:sp>
        <p:sp>
          <p:nvSpPr>
            <p:cNvPr id="180" name="Rounded Rectangle 179"/>
            <p:cNvSpPr/>
            <p:nvPr/>
          </p:nvSpPr>
          <p:spPr>
            <a:xfrm>
              <a:off x="7183585" y="3352800"/>
              <a:ext cx="533400" cy="304800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div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6456220" y="3352800"/>
              <a:ext cx="533400" cy="304800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div</a:t>
              </a:r>
              <a:endParaRPr lang="en-US" dirty="0"/>
            </a:p>
          </p:txBody>
        </p:sp>
        <p:sp>
          <p:nvSpPr>
            <p:cNvPr id="182" name="Rounded Rectangle 181"/>
            <p:cNvSpPr/>
            <p:nvPr/>
          </p:nvSpPr>
          <p:spPr>
            <a:xfrm>
              <a:off x="4762375" y="3884770"/>
              <a:ext cx="457200" cy="304800"/>
            </a:xfrm>
            <a:prstGeom prst="round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</a:t>
              </a:r>
              <a:r>
                <a:rPr lang="en-US" dirty="0" smtClean="0">
                  <a:solidFill>
                    <a:schemeClr val="tx1"/>
                  </a:solidFill>
                  <a:latin typeface="Calibri" pitchFamily="34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5278575" y="3884770"/>
              <a:ext cx="381000" cy="304800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</a:t>
              </a:r>
              <a:endParaRPr lang="en-US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5714995" y="3884770"/>
              <a:ext cx="457200" cy="304800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solidFill>
                    <a:schemeClr val="tx1"/>
                  </a:solidFill>
                </a:rPr>
                <a:t>ul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85" name="Straight Arrow Connector 184"/>
            <p:cNvCxnSpPr>
              <a:stCxn id="178" idx="2"/>
              <a:endCxn id="179" idx="0"/>
            </p:cNvCxnSpPr>
            <p:nvPr/>
          </p:nvCxnSpPr>
          <p:spPr>
            <a:xfrm rot="5400000">
              <a:off x="6007678" y="2599457"/>
              <a:ext cx="193965" cy="124345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86" name="Straight Arrow Connector 185"/>
            <p:cNvCxnSpPr>
              <a:stCxn id="178" idx="2"/>
              <a:endCxn id="181" idx="0"/>
            </p:cNvCxnSpPr>
            <p:nvPr/>
          </p:nvCxnSpPr>
          <p:spPr>
            <a:xfrm rot="5400000">
              <a:off x="6610353" y="3236768"/>
              <a:ext cx="228600" cy="346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87" name="Straight Arrow Connector 186"/>
            <p:cNvCxnSpPr>
              <a:stCxn id="178" idx="2"/>
              <a:endCxn id="180" idx="0"/>
            </p:cNvCxnSpPr>
            <p:nvPr/>
          </p:nvCxnSpPr>
          <p:spPr>
            <a:xfrm rot="16200000" flipH="1">
              <a:off x="6974035" y="2876550"/>
              <a:ext cx="228600" cy="7239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88" name="Straight Arrow Connector 187"/>
            <p:cNvCxnSpPr>
              <a:stCxn id="179" idx="2"/>
              <a:endCxn id="182" idx="0"/>
            </p:cNvCxnSpPr>
            <p:nvPr/>
          </p:nvCxnSpPr>
          <p:spPr>
            <a:xfrm rot="5400000">
              <a:off x="5106053" y="3507887"/>
              <a:ext cx="261805" cy="49196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89" name="Straight Arrow Connector 188"/>
            <p:cNvCxnSpPr>
              <a:stCxn id="179" idx="2"/>
              <a:endCxn id="183" idx="0"/>
            </p:cNvCxnSpPr>
            <p:nvPr/>
          </p:nvCxnSpPr>
          <p:spPr>
            <a:xfrm rot="5400000">
              <a:off x="5345103" y="3746937"/>
              <a:ext cx="261805" cy="1386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90" name="Straight Arrow Connector 189"/>
            <p:cNvCxnSpPr>
              <a:stCxn id="179" idx="2"/>
              <a:endCxn id="184" idx="0"/>
            </p:cNvCxnSpPr>
            <p:nvPr/>
          </p:nvCxnSpPr>
          <p:spPr>
            <a:xfrm rot="16200000" flipH="1">
              <a:off x="5582363" y="3523537"/>
              <a:ext cx="261805" cy="46066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191" name="Rounded Rectangle 190"/>
            <p:cNvSpPr/>
            <p:nvPr/>
          </p:nvSpPr>
          <p:spPr>
            <a:xfrm>
              <a:off x="6248400" y="3872345"/>
              <a:ext cx="533400" cy="304800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div</a:t>
              </a:r>
              <a:endParaRPr lang="en-US" dirty="0"/>
            </a:p>
          </p:txBody>
        </p:sp>
        <p:sp>
          <p:nvSpPr>
            <p:cNvPr id="192" name="Rounded Rectangle 191"/>
            <p:cNvSpPr/>
            <p:nvPr/>
          </p:nvSpPr>
          <p:spPr>
            <a:xfrm>
              <a:off x="7165185" y="4419600"/>
              <a:ext cx="533400" cy="304800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div</a:t>
              </a:r>
              <a:endParaRPr lang="en-US" dirty="0"/>
            </a:p>
          </p:txBody>
        </p:sp>
        <p:sp>
          <p:nvSpPr>
            <p:cNvPr id="193" name="Rounded Rectangle 192"/>
            <p:cNvSpPr/>
            <p:nvPr/>
          </p:nvSpPr>
          <p:spPr>
            <a:xfrm>
              <a:off x="6487510" y="4419600"/>
              <a:ext cx="533400" cy="304800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div</a:t>
              </a:r>
              <a:endParaRPr lang="en-US" dirty="0"/>
            </a:p>
          </p:txBody>
        </p:sp>
        <p:cxnSp>
          <p:nvCxnSpPr>
            <p:cNvPr id="195" name="Straight Arrow Connector 194"/>
            <p:cNvCxnSpPr>
              <a:stCxn id="181" idx="2"/>
              <a:endCxn id="191" idx="0"/>
            </p:cNvCxnSpPr>
            <p:nvPr/>
          </p:nvCxnSpPr>
          <p:spPr>
            <a:xfrm rot="5400000">
              <a:off x="6511638" y="3661062"/>
              <a:ext cx="214745" cy="20782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96" name="Straight Arrow Connector 195"/>
            <p:cNvCxnSpPr>
              <a:stCxn id="181" idx="2"/>
              <a:endCxn id="207" idx="0"/>
            </p:cNvCxnSpPr>
            <p:nvPr/>
          </p:nvCxnSpPr>
          <p:spPr>
            <a:xfrm rot="16200000" flipH="1">
              <a:off x="6898773" y="3481746"/>
              <a:ext cx="215537" cy="56724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97" name="Straight Arrow Connector 196"/>
            <p:cNvCxnSpPr>
              <a:stCxn id="191" idx="2"/>
            </p:cNvCxnSpPr>
            <p:nvPr/>
          </p:nvCxnSpPr>
          <p:spPr>
            <a:xfrm rot="5400000">
              <a:off x="6222422" y="4126923"/>
              <a:ext cx="242457" cy="3429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98" name="Straight Arrow Connector 197"/>
            <p:cNvCxnSpPr>
              <a:stCxn id="191" idx="2"/>
              <a:endCxn id="193" idx="0"/>
            </p:cNvCxnSpPr>
            <p:nvPr/>
          </p:nvCxnSpPr>
          <p:spPr>
            <a:xfrm rot="16200000" flipH="1">
              <a:off x="6513428" y="4178817"/>
              <a:ext cx="242455" cy="23911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199" name="Rounded Rectangle 198"/>
            <p:cNvSpPr/>
            <p:nvPr/>
          </p:nvSpPr>
          <p:spPr>
            <a:xfrm>
              <a:off x="6858000" y="5181600"/>
              <a:ext cx="533400" cy="304800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div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0" name="Rounded Rectangle 199"/>
            <p:cNvSpPr/>
            <p:nvPr/>
          </p:nvSpPr>
          <p:spPr>
            <a:xfrm>
              <a:off x="7429380" y="5181600"/>
              <a:ext cx="533400" cy="304800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div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1" name="Rounded Rectangle 200"/>
            <p:cNvSpPr/>
            <p:nvPr/>
          </p:nvSpPr>
          <p:spPr>
            <a:xfrm>
              <a:off x="8003385" y="5176340"/>
              <a:ext cx="533400" cy="304800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div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Rounded Rectangle 201"/>
            <p:cNvSpPr/>
            <p:nvPr/>
          </p:nvSpPr>
          <p:spPr>
            <a:xfrm>
              <a:off x="8008645" y="4672325"/>
              <a:ext cx="528140" cy="304800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div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03" name="Straight Arrow Connector 202"/>
            <p:cNvCxnSpPr>
              <a:stCxn id="192" idx="2"/>
              <a:endCxn id="202" idx="1"/>
            </p:cNvCxnSpPr>
            <p:nvPr/>
          </p:nvCxnSpPr>
          <p:spPr>
            <a:xfrm rot="16200000" flipH="1">
              <a:off x="7670103" y="4486182"/>
              <a:ext cx="100325" cy="57676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204" name="Straight Arrow Connector 203"/>
            <p:cNvCxnSpPr>
              <a:stCxn id="192" idx="2"/>
              <a:endCxn id="201" idx="0"/>
            </p:cNvCxnSpPr>
            <p:nvPr/>
          </p:nvCxnSpPr>
          <p:spPr>
            <a:xfrm rot="16200000" flipH="1">
              <a:off x="7625015" y="4531270"/>
              <a:ext cx="451940" cy="838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205" name="Straight Arrow Connector 204"/>
            <p:cNvCxnSpPr>
              <a:stCxn id="192" idx="2"/>
              <a:endCxn id="200" idx="0"/>
            </p:cNvCxnSpPr>
            <p:nvPr/>
          </p:nvCxnSpPr>
          <p:spPr>
            <a:xfrm rot="16200000" flipH="1">
              <a:off x="7335382" y="4820902"/>
              <a:ext cx="457200" cy="26419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206" name="Straight Arrow Connector 205"/>
            <p:cNvCxnSpPr>
              <a:stCxn id="192" idx="2"/>
              <a:endCxn id="199" idx="0"/>
            </p:cNvCxnSpPr>
            <p:nvPr/>
          </p:nvCxnSpPr>
          <p:spPr>
            <a:xfrm rot="5400000">
              <a:off x="7049693" y="4799408"/>
              <a:ext cx="457200" cy="30718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207" name="Rounded Rectangle 206"/>
            <p:cNvSpPr/>
            <p:nvPr/>
          </p:nvSpPr>
          <p:spPr>
            <a:xfrm>
              <a:off x="7023463" y="3873137"/>
              <a:ext cx="533400" cy="304800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div</a:t>
              </a:r>
              <a:endParaRPr lang="en-US" dirty="0"/>
            </a:p>
          </p:txBody>
        </p:sp>
        <p:cxnSp>
          <p:nvCxnSpPr>
            <p:cNvPr id="209" name="Straight Arrow Connector 208"/>
            <p:cNvCxnSpPr>
              <a:stCxn id="207" idx="2"/>
              <a:endCxn id="192" idx="0"/>
            </p:cNvCxnSpPr>
            <p:nvPr/>
          </p:nvCxnSpPr>
          <p:spPr>
            <a:xfrm rot="16200000" flipH="1">
              <a:off x="7240193" y="4227907"/>
              <a:ext cx="241663" cy="14172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212" name="Hexagon 211"/>
            <p:cNvSpPr/>
            <p:nvPr/>
          </p:nvSpPr>
          <p:spPr>
            <a:xfrm>
              <a:off x="5917474" y="4419600"/>
              <a:ext cx="533400" cy="304800"/>
            </a:xfrm>
            <a:prstGeom prst="hexagon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solidFill>
                    <a:schemeClr val="tx1"/>
                  </a:solidFill>
                </a:rPr>
                <a:t>ul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9" name="Group 228"/>
          <p:cNvGrpSpPr/>
          <p:nvPr/>
        </p:nvGrpSpPr>
        <p:grpSpPr>
          <a:xfrm>
            <a:off x="2159726" y="2756263"/>
            <a:ext cx="1538810" cy="2205260"/>
            <a:chOff x="2057400" y="5490940"/>
            <a:chExt cx="1538810" cy="2205260"/>
          </a:xfrm>
        </p:grpSpPr>
        <p:sp>
          <p:nvSpPr>
            <p:cNvPr id="220" name="Rounded Rectangle 219"/>
            <p:cNvSpPr/>
            <p:nvPr/>
          </p:nvSpPr>
          <p:spPr>
            <a:xfrm>
              <a:off x="2057400" y="5490940"/>
              <a:ext cx="762000" cy="304800"/>
            </a:xfrm>
            <a:prstGeom prst="roundRect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body</a:t>
              </a:r>
              <a:endParaRPr lang="en-US" dirty="0"/>
            </a:p>
          </p:txBody>
        </p:sp>
        <p:sp>
          <p:nvSpPr>
            <p:cNvPr id="221" name="Rounded Rectangle 220"/>
            <p:cNvSpPr/>
            <p:nvPr/>
          </p:nvSpPr>
          <p:spPr>
            <a:xfrm>
              <a:off x="2168235" y="6024340"/>
              <a:ext cx="533400" cy="304800"/>
            </a:xfrm>
            <a:prstGeom prst="roundRect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div</a:t>
              </a:r>
              <a:endParaRPr lang="en-US" dirty="0"/>
            </a:p>
          </p:txBody>
        </p:sp>
        <p:cxnSp>
          <p:nvCxnSpPr>
            <p:cNvPr id="222" name="Straight Arrow Connector 221"/>
            <p:cNvCxnSpPr>
              <a:stCxn id="220" idx="2"/>
              <a:endCxn id="221" idx="0"/>
            </p:cNvCxnSpPr>
            <p:nvPr/>
          </p:nvCxnSpPr>
          <p:spPr>
            <a:xfrm rot="5400000">
              <a:off x="2322368" y="5908308"/>
              <a:ext cx="228600" cy="346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223" name="Rounded Rectangle 222"/>
            <p:cNvSpPr/>
            <p:nvPr/>
          </p:nvSpPr>
          <p:spPr>
            <a:xfrm>
              <a:off x="2730070" y="6550570"/>
              <a:ext cx="533400" cy="304800"/>
            </a:xfrm>
            <a:prstGeom prst="roundRect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div</a:t>
              </a:r>
              <a:endParaRPr lang="en-US" dirty="0"/>
            </a:p>
          </p:txBody>
        </p:sp>
        <p:cxnSp>
          <p:nvCxnSpPr>
            <p:cNvPr id="224" name="Straight Arrow Connector 223"/>
            <p:cNvCxnSpPr>
              <a:stCxn id="221" idx="2"/>
              <a:endCxn id="223" idx="0"/>
            </p:cNvCxnSpPr>
            <p:nvPr/>
          </p:nvCxnSpPr>
          <p:spPr>
            <a:xfrm rot="16200000" flipH="1">
              <a:off x="2605137" y="6158937"/>
              <a:ext cx="221430" cy="56183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225" name="Rounded Rectangle 224"/>
            <p:cNvSpPr/>
            <p:nvPr/>
          </p:nvSpPr>
          <p:spPr>
            <a:xfrm>
              <a:off x="3062810" y="7391400"/>
              <a:ext cx="533400" cy="304800"/>
            </a:xfrm>
            <a:prstGeom prst="roundRect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div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26" name="Straight Arrow Connector 225"/>
            <p:cNvCxnSpPr>
              <a:stCxn id="223" idx="2"/>
              <a:endCxn id="225" idx="0"/>
            </p:cNvCxnSpPr>
            <p:nvPr/>
          </p:nvCxnSpPr>
          <p:spPr>
            <a:xfrm rot="16200000" flipH="1">
              <a:off x="2895125" y="6957015"/>
              <a:ext cx="536030" cy="33274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39" name="Group 238"/>
          <p:cNvGrpSpPr/>
          <p:nvPr/>
        </p:nvGrpSpPr>
        <p:grpSpPr>
          <a:xfrm>
            <a:off x="6350726" y="2743200"/>
            <a:ext cx="1617395" cy="2667000"/>
            <a:chOff x="4724400" y="5257800"/>
            <a:chExt cx="1617395" cy="2667000"/>
          </a:xfrm>
        </p:grpSpPr>
        <p:sp>
          <p:nvSpPr>
            <p:cNvPr id="230" name="Rounded Rectangle 229"/>
            <p:cNvSpPr/>
            <p:nvPr/>
          </p:nvSpPr>
          <p:spPr>
            <a:xfrm>
              <a:off x="4724400" y="5257800"/>
              <a:ext cx="762000" cy="304800"/>
            </a:xfrm>
            <a:prstGeom prst="roundRect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body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4835235" y="5791200"/>
              <a:ext cx="533400" cy="304800"/>
            </a:xfrm>
            <a:prstGeom prst="roundRect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div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32" name="Straight Arrow Connector 231"/>
            <p:cNvCxnSpPr>
              <a:stCxn id="230" idx="2"/>
              <a:endCxn id="231" idx="0"/>
            </p:cNvCxnSpPr>
            <p:nvPr/>
          </p:nvCxnSpPr>
          <p:spPr>
            <a:xfrm rot="5400000">
              <a:off x="4989368" y="5675168"/>
              <a:ext cx="228600" cy="346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233" name="Rounded Rectangle 232"/>
            <p:cNvSpPr/>
            <p:nvPr/>
          </p:nvSpPr>
          <p:spPr>
            <a:xfrm>
              <a:off x="5544200" y="6858000"/>
              <a:ext cx="533400" cy="304800"/>
            </a:xfrm>
            <a:prstGeom prst="roundRect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div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34" name="Straight Arrow Connector 233"/>
            <p:cNvCxnSpPr>
              <a:stCxn id="231" idx="2"/>
              <a:endCxn id="237" idx="0"/>
            </p:cNvCxnSpPr>
            <p:nvPr/>
          </p:nvCxnSpPr>
          <p:spPr>
            <a:xfrm rot="16200000" flipH="1">
              <a:off x="5277788" y="5920146"/>
              <a:ext cx="215537" cy="56724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235" name="Rounded Rectangle 234"/>
            <p:cNvSpPr/>
            <p:nvPr/>
          </p:nvSpPr>
          <p:spPr>
            <a:xfrm>
              <a:off x="5808395" y="7620000"/>
              <a:ext cx="533400" cy="304800"/>
            </a:xfrm>
            <a:prstGeom prst="roundRect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div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36" name="Straight Arrow Connector 235"/>
            <p:cNvCxnSpPr>
              <a:stCxn id="233" idx="2"/>
              <a:endCxn id="235" idx="0"/>
            </p:cNvCxnSpPr>
            <p:nvPr/>
          </p:nvCxnSpPr>
          <p:spPr>
            <a:xfrm rot="16200000" flipH="1">
              <a:off x="5714397" y="7259302"/>
              <a:ext cx="457200" cy="26419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237" name="Rounded Rectangle 236"/>
            <p:cNvSpPr/>
            <p:nvPr/>
          </p:nvSpPr>
          <p:spPr>
            <a:xfrm>
              <a:off x="5402478" y="6311537"/>
              <a:ext cx="533400" cy="304800"/>
            </a:xfrm>
            <a:prstGeom prst="roundRect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div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38" name="Straight Arrow Connector 237"/>
            <p:cNvCxnSpPr>
              <a:stCxn id="237" idx="2"/>
              <a:endCxn id="233" idx="0"/>
            </p:cNvCxnSpPr>
            <p:nvPr/>
          </p:nvCxnSpPr>
          <p:spPr>
            <a:xfrm rot="16200000" flipH="1">
              <a:off x="5619208" y="6666307"/>
              <a:ext cx="241663" cy="14172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57" name="Group 256"/>
          <p:cNvGrpSpPr/>
          <p:nvPr/>
        </p:nvGrpSpPr>
        <p:grpSpPr>
          <a:xfrm>
            <a:off x="431074" y="5515783"/>
            <a:ext cx="8048942" cy="307777"/>
            <a:chOff x="431074" y="5515783"/>
            <a:chExt cx="8048942" cy="307777"/>
          </a:xfrm>
        </p:grpSpPr>
        <p:sp>
          <p:nvSpPr>
            <p:cNvPr id="240" name="TextBox 239"/>
            <p:cNvSpPr txBox="1"/>
            <p:nvPr/>
          </p:nvSpPr>
          <p:spPr>
            <a:xfrm>
              <a:off x="431074" y="5515783"/>
              <a:ext cx="34881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ambria Math" pitchFamily="18" charset="0"/>
                  <a:ea typeface="Cambria Math" pitchFamily="18" charset="0"/>
                  <a:cs typeface="Arial" pitchFamily="34" charset="0"/>
                </a:rPr>
                <a:t>xPath1 = /html/body/div[1]/div[1]/div[1]</a:t>
              </a:r>
              <a:endParaRPr lang="en-US" sz="1400" dirty="0">
                <a:latin typeface="Cambria Math" pitchFamily="18" charset="0"/>
                <a:ea typeface="Cambria Math" pitchFamily="18" charset="0"/>
                <a:cs typeface="Arial" pitchFamily="34" charset="0"/>
              </a:endParaRPr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4673205" y="5515783"/>
              <a:ext cx="3806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ambria Math" pitchFamily="18" charset="0"/>
                  <a:ea typeface="Cambria Math" pitchFamily="18" charset="0"/>
                  <a:cs typeface="Arial" pitchFamily="34" charset="0"/>
                </a:rPr>
                <a:t>xPath2 = /html/body/div[1]/div[1]/</a:t>
              </a:r>
              <a:r>
                <a:rPr lang="en-US" sz="1400" b="1" dirty="0" smtClean="0">
                  <a:latin typeface="Cambria Math" pitchFamily="18" charset="0"/>
                  <a:ea typeface="Cambria Math" pitchFamily="18" charset="0"/>
                  <a:cs typeface="Arial" pitchFamily="34" charset="0"/>
                </a:rPr>
                <a:t>div/</a:t>
              </a:r>
              <a:r>
                <a:rPr lang="en-US" sz="1400" dirty="0" smtClean="0">
                  <a:latin typeface="Cambria Math" pitchFamily="18" charset="0"/>
                  <a:ea typeface="Cambria Math" pitchFamily="18" charset="0"/>
                  <a:cs typeface="Arial" pitchFamily="34" charset="0"/>
                </a:rPr>
                <a:t>div[1]</a:t>
              </a:r>
              <a:endParaRPr lang="en-US" sz="1400" dirty="0">
                <a:latin typeface="Cambria Math" pitchFamily="18" charset="0"/>
                <a:ea typeface="Cambria Math" pitchFamily="18" charset="0"/>
                <a:cs typeface="Arial" pitchFamily="34" charset="0"/>
              </a:endParaRPr>
            </a:p>
          </p:txBody>
        </p:sp>
      </p:grp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478060" y="5638800"/>
            <a:ext cx="5657850" cy="542925"/>
          </a:xfrm>
          <a:prstGeom prst="rect">
            <a:avLst/>
          </a:prstGeom>
          <a:noFill/>
        </p:spPr>
      </p:pic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10001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grpSp>
        <p:nvGrpSpPr>
          <p:cNvPr id="246" name="Group 245"/>
          <p:cNvGrpSpPr/>
          <p:nvPr/>
        </p:nvGrpSpPr>
        <p:grpSpPr>
          <a:xfrm>
            <a:off x="2995748" y="2501900"/>
            <a:ext cx="5919652" cy="1080047"/>
            <a:chOff x="2995748" y="2514600"/>
            <a:chExt cx="5919652" cy="1080047"/>
          </a:xfrm>
        </p:grpSpPr>
        <p:sp>
          <p:nvSpPr>
            <p:cNvPr id="244" name="Rounded Rectangle 243"/>
            <p:cNvSpPr/>
            <p:nvPr/>
          </p:nvSpPr>
          <p:spPr>
            <a:xfrm>
              <a:off x="2995748" y="3289847"/>
              <a:ext cx="533400" cy="3048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div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5" name="Rounded Rectangle 244"/>
            <p:cNvSpPr/>
            <p:nvPr/>
          </p:nvSpPr>
          <p:spPr>
            <a:xfrm>
              <a:off x="7188926" y="3289663"/>
              <a:ext cx="533400" cy="3048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div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43" name="Group 242"/>
            <p:cNvGrpSpPr/>
            <p:nvPr/>
          </p:nvGrpSpPr>
          <p:grpSpPr>
            <a:xfrm>
              <a:off x="3276600" y="2514600"/>
              <a:ext cx="5638800" cy="533400"/>
              <a:chOff x="3276600" y="2514600"/>
              <a:chExt cx="5638800" cy="533400"/>
            </a:xfrm>
          </p:grpSpPr>
          <p:sp>
            <p:nvSpPr>
              <p:cNvPr id="218" name="Rounded Rectangular Callout 217"/>
              <p:cNvSpPr/>
              <p:nvPr/>
            </p:nvSpPr>
            <p:spPr>
              <a:xfrm>
                <a:off x="3276600" y="2514600"/>
                <a:ext cx="1600200" cy="533400"/>
              </a:xfrm>
              <a:prstGeom prst="wedgeRoundRectCallout">
                <a:avLst>
                  <a:gd name="adj1" fmla="val -39659"/>
                  <a:gd name="adj2" fmla="val 104133"/>
                  <a:gd name="adj3" fmla="val 16667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id = “footer”</a:t>
                </a:r>
                <a:endParaRPr lang="en-US" dirty="0"/>
              </a:p>
            </p:txBody>
          </p:sp>
          <p:sp>
            <p:nvSpPr>
              <p:cNvPr id="219" name="Rounded Rectangular Callout 218"/>
              <p:cNvSpPr/>
              <p:nvPr/>
            </p:nvSpPr>
            <p:spPr>
              <a:xfrm>
                <a:off x="7315200" y="2514600"/>
                <a:ext cx="1600200" cy="533400"/>
              </a:xfrm>
              <a:prstGeom prst="wedgeRoundRectCallout">
                <a:avLst>
                  <a:gd name="adj1" fmla="val -30679"/>
                  <a:gd name="adj2" fmla="val 106582"/>
                  <a:gd name="adj3" fmla="val 16667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id = “footer”</a:t>
                </a:r>
                <a:endParaRPr lang="en-US" dirty="0"/>
              </a:p>
            </p:txBody>
          </p:sp>
        </p:grpSp>
      </p:grpSp>
      <p:grpSp>
        <p:nvGrpSpPr>
          <p:cNvPr id="248" name="Group 247"/>
          <p:cNvGrpSpPr/>
          <p:nvPr/>
        </p:nvGrpSpPr>
        <p:grpSpPr>
          <a:xfrm>
            <a:off x="3161211" y="4648200"/>
            <a:ext cx="5416734" cy="1371600"/>
            <a:chOff x="2995748" y="3289847"/>
            <a:chExt cx="5416734" cy="1371600"/>
          </a:xfrm>
        </p:grpSpPr>
        <p:sp>
          <p:nvSpPr>
            <p:cNvPr id="249" name="Rounded Rectangle 248"/>
            <p:cNvSpPr/>
            <p:nvPr/>
          </p:nvSpPr>
          <p:spPr>
            <a:xfrm>
              <a:off x="2995748" y="3289847"/>
              <a:ext cx="533400" cy="3048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div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7276011" y="3747047"/>
              <a:ext cx="533400" cy="3048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div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51" name="Group 242"/>
            <p:cNvGrpSpPr/>
            <p:nvPr/>
          </p:nvGrpSpPr>
          <p:grpSpPr>
            <a:xfrm>
              <a:off x="3187337" y="3733984"/>
              <a:ext cx="5225145" cy="927463"/>
              <a:chOff x="3187337" y="3733984"/>
              <a:chExt cx="5225145" cy="927463"/>
            </a:xfrm>
          </p:grpSpPr>
          <p:sp>
            <p:nvSpPr>
              <p:cNvPr id="252" name="Rounded Rectangular Callout 251"/>
              <p:cNvSpPr/>
              <p:nvPr/>
            </p:nvSpPr>
            <p:spPr>
              <a:xfrm>
                <a:off x="3187337" y="3733984"/>
                <a:ext cx="990600" cy="457200"/>
              </a:xfrm>
              <a:prstGeom prst="wedgeRoundRectCallout">
                <a:avLst>
                  <a:gd name="adj1" fmla="val -42108"/>
                  <a:gd name="adj2" fmla="val -86888"/>
                  <a:gd name="adj3" fmla="val 16667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id = null</a:t>
                </a:r>
                <a:endParaRPr lang="en-US" dirty="0"/>
              </a:p>
            </p:txBody>
          </p:sp>
          <p:sp>
            <p:nvSpPr>
              <p:cNvPr id="253" name="Rounded Rectangular Callout 252"/>
              <p:cNvSpPr/>
              <p:nvPr/>
            </p:nvSpPr>
            <p:spPr>
              <a:xfrm>
                <a:off x="7421882" y="4204247"/>
                <a:ext cx="990600" cy="457200"/>
              </a:xfrm>
              <a:prstGeom prst="wedgeRoundRectCallout">
                <a:avLst>
                  <a:gd name="adj1" fmla="val -38152"/>
                  <a:gd name="adj2" fmla="val -88929"/>
                  <a:gd name="adj3" fmla="val 16667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id = null</a:t>
                </a:r>
                <a:endParaRPr lang="en-US" dirty="0"/>
              </a:p>
            </p:txBody>
          </p:sp>
        </p:grpSp>
      </p:grpSp>
      <p:grpSp>
        <p:nvGrpSpPr>
          <p:cNvPr id="256" name="Group 255"/>
          <p:cNvGrpSpPr/>
          <p:nvPr/>
        </p:nvGrpSpPr>
        <p:grpSpPr>
          <a:xfrm>
            <a:off x="6490063" y="4343400"/>
            <a:ext cx="903890" cy="1066800"/>
            <a:chOff x="7020910" y="4343400"/>
            <a:chExt cx="903890" cy="1066800"/>
          </a:xfrm>
        </p:grpSpPr>
        <p:sp>
          <p:nvSpPr>
            <p:cNvPr id="254" name="Rounded Rectangle 253"/>
            <p:cNvSpPr/>
            <p:nvPr/>
          </p:nvSpPr>
          <p:spPr>
            <a:xfrm>
              <a:off x="7020910" y="4343400"/>
              <a:ext cx="533400" cy="30480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div</a:t>
              </a:r>
              <a:endParaRPr lang="en-US" dirty="0"/>
            </a:p>
          </p:txBody>
        </p:sp>
        <p:sp>
          <p:nvSpPr>
            <p:cNvPr id="255" name="Rounded Rectangle 254"/>
            <p:cNvSpPr/>
            <p:nvPr/>
          </p:nvSpPr>
          <p:spPr>
            <a:xfrm>
              <a:off x="7391400" y="5105400"/>
              <a:ext cx="533400" cy="30480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div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9" name="Rounded Rectangle 258"/>
          <p:cNvSpPr/>
          <p:nvPr/>
        </p:nvSpPr>
        <p:spPr>
          <a:xfrm>
            <a:off x="567019" y="3808754"/>
            <a:ext cx="457200" cy="3048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</a:t>
            </a:r>
            <a:r>
              <a:rPr lang="en-US" dirty="0" smtClean="0">
                <a:solidFill>
                  <a:schemeClr val="tx1"/>
                </a:solidFill>
                <a:latin typeface="Calibri" pitchFamily="34" charset="0"/>
              </a:rPr>
              <a:t>1</a:t>
            </a:r>
            <a:endParaRPr lang="en-US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260" name="Rounded Rectangle 259"/>
          <p:cNvSpPr/>
          <p:nvPr/>
        </p:nvSpPr>
        <p:spPr>
          <a:xfrm>
            <a:off x="4763589" y="3810000"/>
            <a:ext cx="457200" cy="3048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</a:t>
            </a:r>
            <a:r>
              <a:rPr lang="en-US" dirty="0" smtClean="0">
                <a:solidFill>
                  <a:schemeClr val="tx1"/>
                </a:solidFill>
                <a:latin typeface="Calibri" pitchFamily="34" charset="0"/>
              </a:rPr>
              <a:t>1</a:t>
            </a:r>
            <a:endParaRPr lang="en-US" dirty="0">
              <a:solidFill>
                <a:schemeClr val="tx1"/>
              </a:solidFill>
              <a:latin typeface="Calibri" pitchFamily="34" charset="0"/>
            </a:endParaRPr>
          </a:p>
        </p:txBody>
      </p:sp>
      <p:cxnSp>
        <p:nvCxnSpPr>
          <p:cNvPr id="262" name="Curved Connector 261"/>
          <p:cNvCxnSpPr>
            <a:stCxn id="259" idx="2"/>
            <a:endCxn id="260" idx="2"/>
          </p:cNvCxnSpPr>
          <p:nvPr/>
        </p:nvCxnSpPr>
        <p:spPr>
          <a:xfrm rot="16200000" flipH="1">
            <a:off x="2893281" y="2015892"/>
            <a:ext cx="1246" cy="4196570"/>
          </a:xfrm>
          <a:prstGeom prst="curvedConnector3">
            <a:avLst>
              <a:gd name="adj1" fmla="val 101268972"/>
            </a:avLst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Rounded Rectangle 265"/>
          <p:cNvSpPr/>
          <p:nvPr/>
        </p:nvSpPr>
        <p:spPr>
          <a:xfrm>
            <a:off x="1079863" y="3810000"/>
            <a:ext cx="381000" cy="304800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267" name="Rounded Rectangle 266"/>
          <p:cNvSpPr/>
          <p:nvPr/>
        </p:nvSpPr>
        <p:spPr>
          <a:xfrm>
            <a:off x="5270863" y="3810000"/>
            <a:ext cx="381000" cy="304800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  <a:latin typeface="Calibri" pitchFamily="34" charset="0"/>
            </a:endParaRPr>
          </a:p>
        </p:txBody>
      </p:sp>
      <p:cxnSp>
        <p:nvCxnSpPr>
          <p:cNvPr id="268" name="Curved Connector 267"/>
          <p:cNvCxnSpPr>
            <a:stCxn id="266" idx="2"/>
            <a:endCxn id="267" idx="2"/>
          </p:cNvCxnSpPr>
          <p:nvPr/>
        </p:nvCxnSpPr>
        <p:spPr>
          <a:xfrm rot="16200000" flipH="1">
            <a:off x="3365863" y="2019300"/>
            <a:ext cx="1588" cy="4191000"/>
          </a:xfrm>
          <a:prstGeom prst="curvedConnector3">
            <a:avLst>
              <a:gd name="adj1" fmla="val 80203363"/>
            </a:avLst>
          </a:prstGeom>
          <a:ln w="28575">
            <a:solidFill>
              <a:srgbClr val="0B6924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5" name="Group 304"/>
          <p:cNvGrpSpPr/>
          <p:nvPr/>
        </p:nvGrpSpPr>
        <p:grpSpPr>
          <a:xfrm>
            <a:off x="1016726" y="2756263"/>
            <a:ext cx="3248296" cy="2192197"/>
            <a:chOff x="1016726" y="2756263"/>
            <a:chExt cx="3248296" cy="2192197"/>
          </a:xfrm>
        </p:grpSpPr>
        <p:sp>
          <p:nvSpPr>
            <p:cNvPr id="276" name="Rounded Rectangle 275"/>
            <p:cNvSpPr/>
            <p:nvPr/>
          </p:nvSpPr>
          <p:spPr>
            <a:xfrm>
              <a:off x="2990407" y="3276600"/>
              <a:ext cx="533400" cy="304800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div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77" name="Rounded Rectangle 276"/>
            <p:cNvSpPr/>
            <p:nvPr/>
          </p:nvSpPr>
          <p:spPr>
            <a:xfrm>
              <a:off x="1521817" y="3808570"/>
              <a:ext cx="457200" cy="3048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solidFill>
                    <a:schemeClr val="tx1"/>
                  </a:solidFill>
                </a:rPr>
                <a:t>ul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9" name="Rounded Rectangle 278"/>
            <p:cNvSpPr/>
            <p:nvPr/>
          </p:nvSpPr>
          <p:spPr>
            <a:xfrm>
              <a:off x="1792462" y="4239015"/>
              <a:ext cx="457200" cy="30480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ul</a:t>
              </a:r>
              <a:endParaRPr lang="en-US" dirty="0"/>
            </a:p>
          </p:txBody>
        </p:sp>
        <p:sp>
          <p:nvSpPr>
            <p:cNvPr id="281" name="Rounded Rectangle 280"/>
            <p:cNvSpPr/>
            <p:nvPr/>
          </p:nvSpPr>
          <p:spPr>
            <a:xfrm>
              <a:off x="3157617" y="4643660"/>
              <a:ext cx="533400" cy="304800"/>
            </a:xfrm>
            <a:prstGeom prst="roundRect">
              <a:avLst/>
            </a:prstGeom>
            <a:solidFill>
              <a:srgbClr val="4F81BD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div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82" name="Rounded Rectangle 281"/>
            <p:cNvSpPr/>
            <p:nvPr/>
          </p:nvSpPr>
          <p:spPr>
            <a:xfrm>
              <a:off x="3731622" y="4638400"/>
              <a:ext cx="533400" cy="304800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div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83" name="Rounded Rectangle 282"/>
            <p:cNvSpPr/>
            <p:nvPr/>
          </p:nvSpPr>
          <p:spPr>
            <a:xfrm>
              <a:off x="3736882" y="4134385"/>
              <a:ext cx="528140" cy="304800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div</a:t>
              </a:r>
              <a:endParaRPr lang="en-US" dirty="0"/>
            </a:p>
          </p:txBody>
        </p:sp>
        <p:sp>
          <p:nvSpPr>
            <p:cNvPr id="285" name="Rounded Rectangle 284"/>
            <p:cNvSpPr/>
            <p:nvPr/>
          </p:nvSpPr>
          <p:spPr>
            <a:xfrm>
              <a:off x="2057400" y="3796937"/>
              <a:ext cx="533400" cy="304800"/>
            </a:xfrm>
            <a:prstGeom prst="roundRect">
              <a:avLst/>
            </a:prstGeom>
            <a:solidFill>
              <a:srgbClr val="A162D0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div</a:t>
              </a:r>
              <a:endParaRPr lang="en-US" dirty="0"/>
            </a:p>
          </p:txBody>
        </p:sp>
        <p:sp>
          <p:nvSpPr>
            <p:cNvPr id="286" name="Rounded Rectangle 285"/>
            <p:cNvSpPr/>
            <p:nvPr/>
          </p:nvSpPr>
          <p:spPr>
            <a:xfrm>
              <a:off x="1016726" y="3250474"/>
              <a:ext cx="533400" cy="3048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div</a:t>
              </a:r>
              <a:endParaRPr lang="en-US" dirty="0"/>
            </a:p>
          </p:txBody>
        </p:sp>
        <p:sp>
          <p:nvSpPr>
            <p:cNvPr id="287" name="Rounded Rectangle 286"/>
            <p:cNvSpPr/>
            <p:nvPr/>
          </p:nvSpPr>
          <p:spPr>
            <a:xfrm>
              <a:off x="2272937" y="3289663"/>
              <a:ext cx="533400" cy="30480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div</a:t>
              </a:r>
              <a:endParaRPr lang="en-US" dirty="0"/>
            </a:p>
          </p:txBody>
        </p:sp>
        <p:sp>
          <p:nvSpPr>
            <p:cNvPr id="288" name="Rounded Rectangle 287"/>
            <p:cNvSpPr/>
            <p:nvPr/>
          </p:nvSpPr>
          <p:spPr>
            <a:xfrm>
              <a:off x="2832463" y="3810000"/>
              <a:ext cx="533400" cy="304800"/>
            </a:xfrm>
            <a:prstGeom prst="roundRect">
              <a:avLst/>
            </a:prstGeom>
            <a:solidFill>
              <a:srgbClr val="4FDFF3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div</a:t>
              </a:r>
              <a:endParaRPr lang="en-US" dirty="0"/>
            </a:p>
          </p:txBody>
        </p:sp>
        <p:sp>
          <p:nvSpPr>
            <p:cNvPr id="289" name="Rounded Rectangle 288"/>
            <p:cNvSpPr/>
            <p:nvPr/>
          </p:nvSpPr>
          <p:spPr>
            <a:xfrm>
              <a:off x="2152207" y="2756263"/>
              <a:ext cx="762000" cy="3048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body</a:t>
              </a:r>
              <a:endParaRPr lang="en-US" dirty="0"/>
            </a:p>
          </p:txBody>
        </p:sp>
      </p:grpSp>
      <p:grpSp>
        <p:nvGrpSpPr>
          <p:cNvPr id="320" name="Group 319"/>
          <p:cNvGrpSpPr/>
          <p:nvPr/>
        </p:nvGrpSpPr>
        <p:grpSpPr>
          <a:xfrm>
            <a:off x="5207726" y="2743200"/>
            <a:ext cx="3339737" cy="2660282"/>
            <a:chOff x="5207726" y="2743200"/>
            <a:chExt cx="3339737" cy="2660282"/>
          </a:xfrm>
        </p:grpSpPr>
        <p:sp>
          <p:nvSpPr>
            <p:cNvPr id="310" name="Rounded Rectangle 309"/>
            <p:cNvSpPr/>
            <p:nvPr/>
          </p:nvSpPr>
          <p:spPr>
            <a:xfrm>
              <a:off x="7426995" y="5098682"/>
              <a:ext cx="533400" cy="304800"/>
            </a:xfrm>
            <a:prstGeom prst="roundRect">
              <a:avLst/>
            </a:prstGeom>
            <a:solidFill>
              <a:srgbClr val="4F81BD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div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11" name="Rounded Rectangle 310"/>
            <p:cNvSpPr/>
            <p:nvPr/>
          </p:nvSpPr>
          <p:spPr>
            <a:xfrm>
              <a:off x="8001000" y="5093422"/>
              <a:ext cx="533400" cy="304800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div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12" name="Rounded Rectangle 311"/>
            <p:cNvSpPr/>
            <p:nvPr/>
          </p:nvSpPr>
          <p:spPr>
            <a:xfrm>
              <a:off x="8019323" y="4602470"/>
              <a:ext cx="528140" cy="304800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div</a:t>
              </a:r>
              <a:endParaRPr lang="en-US" dirty="0"/>
            </a:p>
          </p:txBody>
        </p:sp>
        <p:sp>
          <p:nvSpPr>
            <p:cNvPr id="316" name="Rounded Rectangle 315"/>
            <p:cNvSpPr/>
            <p:nvPr/>
          </p:nvSpPr>
          <p:spPr>
            <a:xfrm>
              <a:off x="7154093" y="4343400"/>
              <a:ext cx="533400" cy="304800"/>
            </a:xfrm>
            <a:prstGeom prst="roundRect">
              <a:avLst/>
            </a:prstGeom>
            <a:solidFill>
              <a:srgbClr val="4FDFF3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div</a:t>
              </a:r>
              <a:endParaRPr lang="en-US" dirty="0"/>
            </a:p>
          </p:txBody>
        </p:sp>
        <p:sp>
          <p:nvSpPr>
            <p:cNvPr id="307" name="Rounded Rectangle 306"/>
            <p:cNvSpPr/>
            <p:nvPr/>
          </p:nvSpPr>
          <p:spPr>
            <a:xfrm>
              <a:off x="7181407" y="3263537"/>
              <a:ext cx="533400" cy="304800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div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08" name="Rounded Rectangle 307"/>
            <p:cNvSpPr/>
            <p:nvPr/>
          </p:nvSpPr>
          <p:spPr>
            <a:xfrm>
              <a:off x="5712817" y="3808570"/>
              <a:ext cx="457200" cy="3048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solidFill>
                    <a:schemeClr val="tx1"/>
                  </a:solidFill>
                </a:rPr>
                <a:t>ul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3" name="Rounded Rectangle 312"/>
            <p:cNvSpPr/>
            <p:nvPr/>
          </p:nvSpPr>
          <p:spPr>
            <a:xfrm>
              <a:off x="6248400" y="3783874"/>
              <a:ext cx="533400" cy="304800"/>
            </a:xfrm>
            <a:prstGeom prst="roundRect">
              <a:avLst/>
            </a:prstGeom>
            <a:solidFill>
              <a:srgbClr val="A162D0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div</a:t>
              </a:r>
              <a:endParaRPr lang="en-US" dirty="0"/>
            </a:p>
          </p:txBody>
        </p:sp>
        <p:sp>
          <p:nvSpPr>
            <p:cNvPr id="314" name="Rounded Rectangle 313"/>
            <p:cNvSpPr/>
            <p:nvPr/>
          </p:nvSpPr>
          <p:spPr>
            <a:xfrm>
              <a:off x="5207726" y="3237411"/>
              <a:ext cx="533400" cy="3048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div</a:t>
              </a:r>
              <a:endParaRPr lang="en-US" dirty="0"/>
            </a:p>
          </p:txBody>
        </p:sp>
        <p:sp>
          <p:nvSpPr>
            <p:cNvPr id="315" name="Rounded Rectangle 314"/>
            <p:cNvSpPr/>
            <p:nvPr/>
          </p:nvSpPr>
          <p:spPr>
            <a:xfrm>
              <a:off x="6463937" y="3276600"/>
              <a:ext cx="533400" cy="30480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div</a:t>
              </a:r>
              <a:endParaRPr lang="en-US" dirty="0"/>
            </a:p>
          </p:txBody>
        </p:sp>
        <p:sp>
          <p:nvSpPr>
            <p:cNvPr id="317" name="Rounded Rectangle 316"/>
            <p:cNvSpPr/>
            <p:nvPr/>
          </p:nvSpPr>
          <p:spPr>
            <a:xfrm>
              <a:off x="6343207" y="2743200"/>
              <a:ext cx="762000" cy="3048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body</a:t>
              </a:r>
              <a:endParaRPr lang="en-US" dirty="0"/>
            </a:p>
          </p:txBody>
        </p:sp>
        <p:sp>
          <p:nvSpPr>
            <p:cNvPr id="319" name="Hexagon 318"/>
            <p:cNvSpPr/>
            <p:nvPr/>
          </p:nvSpPr>
          <p:spPr>
            <a:xfrm>
              <a:off x="5913118" y="4352107"/>
              <a:ext cx="533400" cy="304800"/>
            </a:xfrm>
            <a:prstGeom prst="hexagon">
              <a:avLst/>
            </a:prstGeom>
            <a:solidFill>
              <a:srgbClr val="A6D4A7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solidFill>
                    <a:schemeClr val="tx1"/>
                  </a:solidFill>
                </a:rPr>
                <a:t>ul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7" name="Group 326"/>
          <p:cNvGrpSpPr/>
          <p:nvPr/>
        </p:nvGrpSpPr>
        <p:grpSpPr>
          <a:xfrm>
            <a:off x="2895600" y="4647837"/>
            <a:ext cx="5988570" cy="1371600"/>
            <a:chOff x="2741022" y="3289847"/>
            <a:chExt cx="5988570" cy="1371600"/>
          </a:xfrm>
        </p:grpSpPr>
        <p:sp>
          <p:nvSpPr>
            <p:cNvPr id="328" name="Rounded Rectangle 327"/>
            <p:cNvSpPr/>
            <p:nvPr/>
          </p:nvSpPr>
          <p:spPr>
            <a:xfrm>
              <a:off x="2995748" y="3289847"/>
              <a:ext cx="533400" cy="3048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div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9" name="Rounded Rectangle 328"/>
            <p:cNvSpPr/>
            <p:nvPr/>
          </p:nvSpPr>
          <p:spPr>
            <a:xfrm>
              <a:off x="7276011" y="3747047"/>
              <a:ext cx="533400" cy="3048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div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30" name="Group 242"/>
            <p:cNvGrpSpPr/>
            <p:nvPr/>
          </p:nvGrpSpPr>
          <p:grpSpPr>
            <a:xfrm>
              <a:off x="2741022" y="3733984"/>
              <a:ext cx="5988570" cy="927463"/>
              <a:chOff x="2741022" y="3733984"/>
              <a:chExt cx="5988570" cy="927463"/>
            </a:xfrm>
          </p:grpSpPr>
          <p:sp>
            <p:nvSpPr>
              <p:cNvPr id="331" name="Rounded Rectangular Callout 330"/>
              <p:cNvSpPr/>
              <p:nvPr/>
            </p:nvSpPr>
            <p:spPr>
              <a:xfrm>
                <a:off x="2741022" y="3733984"/>
                <a:ext cx="1828800" cy="457200"/>
              </a:xfrm>
              <a:prstGeom prst="wedgeRoundRectCallout">
                <a:avLst>
                  <a:gd name="adj1" fmla="val -27798"/>
                  <a:gd name="adj2" fmla="val -90167"/>
                  <a:gd name="adj3" fmla="val 16667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tagname</a:t>
                </a:r>
                <a:r>
                  <a:rPr lang="en-US" dirty="0" smtClean="0"/>
                  <a:t> = “div”</a:t>
                </a:r>
                <a:endParaRPr lang="en-US" dirty="0"/>
              </a:p>
            </p:txBody>
          </p:sp>
          <p:sp>
            <p:nvSpPr>
              <p:cNvPr id="332" name="Rounded Rectangular Callout 331"/>
              <p:cNvSpPr/>
              <p:nvPr/>
            </p:nvSpPr>
            <p:spPr>
              <a:xfrm>
                <a:off x="6976992" y="4204247"/>
                <a:ext cx="1752600" cy="457200"/>
              </a:xfrm>
              <a:prstGeom prst="wedgeRoundRectCallout">
                <a:avLst>
                  <a:gd name="adj1" fmla="val -23819"/>
                  <a:gd name="adj2" fmla="val -91785"/>
                  <a:gd name="adj3" fmla="val 16667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tagname</a:t>
                </a:r>
                <a:r>
                  <a:rPr lang="en-US" dirty="0" smtClean="0"/>
                  <a:t> = “div”</a:t>
                </a:r>
                <a:endParaRPr lang="en-US" dirty="0"/>
              </a:p>
            </p:txBody>
          </p:sp>
        </p:grpSp>
      </p:grpSp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497110" y="6324600"/>
            <a:ext cx="4352925" cy="276225"/>
          </a:xfrm>
          <a:prstGeom prst="rect">
            <a:avLst/>
          </a:prstGeom>
          <a:noFill/>
        </p:spPr>
      </p:pic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22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22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226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228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227" name="Picture 1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7570" y="6066020"/>
            <a:ext cx="1352550" cy="276225"/>
          </a:xfrm>
          <a:prstGeom prst="rect">
            <a:avLst/>
          </a:prstGeom>
          <a:noFill/>
        </p:spPr>
      </p:pic>
      <p:sp>
        <p:nvSpPr>
          <p:cNvPr id="9230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232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158" name="Group 157"/>
          <p:cNvGrpSpPr/>
          <p:nvPr/>
        </p:nvGrpSpPr>
        <p:grpSpPr>
          <a:xfrm>
            <a:off x="1746770" y="5664200"/>
            <a:ext cx="675390" cy="990600"/>
            <a:chOff x="1746770" y="5664200"/>
            <a:chExt cx="675390" cy="990600"/>
          </a:xfrm>
        </p:grpSpPr>
        <p:grpSp>
          <p:nvGrpSpPr>
            <p:cNvPr id="157" name="Group 156"/>
            <p:cNvGrpSpPr/>
            <p:nvPr/>
          </p:nvGrpSpPr>
          <p:grpSpPr>
            <a:xfrm>
              <a:off x="1917335" y="5791200"/>
              <a:ext cx="504825" cy="809625"/>
              <a:chOff x="1691390" y="5791200"/>
              <a:chExt cx="504825" cy="809625"/>
            </a:xfrm>
          </p:grpSpPr>
          <p:pic>
            <p:nvPicPr>
              <p:cNvPr id="9221" name="Picture 5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691390" y="5791200"/>
                <a:ext cx="504825" cy="276225"/>
              </a:xfrm>
              <a:prstGeom prst="rect">
                <a:avLst/>
              </a:prstGeom>
              <a:noFill/>
            </p:spPr>
          </p:pic>
          <p:pic>
            <p:nvPicPr>
              <p:cNvPr id="9223" name="Picture 7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691390" y="6324600"/>
                <a:ext cx="504825" cy="276225"/>
              </a:xfrm>
              <a:prstGeom prst="rect">
                <a:avLst/>
              </a:prstGeom>
              <a:noFill/>
            </p:spPr>
          </p:pic>
        </p:grpSp>
        <p:sp>
          <p:nvSpPr>
            <p:cNvPr id="156" name="Left Brace 155"/>
            <p:cNvSpPr/>
            <p:nvPr/>
          </p:nvSpPr>
          <p:spPr>
            <a:xfrm>
              <a:off x="1746770" y="5664200"/>
              <a:ext cx="203200" cy="990600"/>
            </a:xfrm>
            <a:prstGeom prst="leftBrace">
              <a:avLst>
                <a:gd name="adj1" fmla="val 8333"/>
                <a:gd name="adj2" fmla="val 51282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9" name="Slide Number Placeholder 15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247F-5E58-4FAE-ACE5-274F6C6361C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0" animBg="1"/>
      <p:bldP spid="260" grpId="0" animBg="1"/>
      <p:bldP spid="266" grpId="0" animBg="1"/>
      <p:bldP spid="26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 descr="C:\Documents and Settings\shauvik\Desktop\gatech_full_i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95629" y="2285999"/>
            <a:ext cx="4066360" cy="4177937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Calibri" pitchFamily="34" charset="0"/>
              </a:rPr>
              <a:t>3b.</a:t>
            </a:r>
            <a:r>
              <a:rPr lang="en-US" dirty="0" smtClean="0"/>
              <a:t> Cross-browser Comparison</a:t>
            </a:r>
            <a:br>
              <a:rPr lang="en-US" dirty="0" smtClean="0"/>
            </a:br>
            <a:r>
              <a:rPr lang="en-US" sz="3600" dirty="0" smtClean="0"/>
              <a:t>						Visual Analysis</a:t>
            </a:r>
            <a:endParaRPr lang="en-US" dirty="0"/>
          </a:p>
        </p:txBody>
      </p:sp>
      <p:pic>
        <p:nvPicPr>
          <p:cNvPr id="4" name="Picture 5" descr="C:\Documents and Settings\shauvik\Desktop\gatech_ful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4664" y="2286000"/>
            <a:ext cx="4067250" cy="4191000"/>
          </a:xfrm>
          <a:prstGeom prst="rect">
            <a:avLst/>
          </a:prstGeom>
          <a:noFill/>
        </p:spPr>
      </p:pic>
      <p:grpSp>
        <p:nvGrpSpPr>
          <p:cNvPr id="33" name="Group 32"/>
          <p:cNvGrpSpPr/>
          <p:nvPr/>
        </p:nvGrpSpPr>
        <p:grpSpPr>
          <a:xfrm>
            <a:off x="356615" y="3061063"/>
            <a:ext cx="2446736" cy="2655511"/>
            <a:chOff x="469151" y="3061063"/>
            <a:chExt cx="2446736" cy="2655511"/>
          </a:xfrm>
        </p:grpSpPr>
        <p:sp>
          <p:nvSpPr>
            <p:cNvPr id="28" name="Rectangle 27"/>
            <p:cNvSpPr/>
            <p:nvPr/>
          </p:nvSpPr>
          <p:spPr>
            <a:xfrm>
              <a:off x="469151" y="5163455"/>
              <a:ext cx="782862" cy="5531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326343" y="3061063"/>
              <a:ext cx="1589544" cy="14959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700690" y="3048000"/>
            <a:ext cx="2446736" cy="2908663"/>
            <a:chOff x="4813226" y="3034937"/>
            <a:chExt cx="2446736" cy="2908663"/>
          </a:xfrm>
        </p:grpSpPr>
        <p:sp>
          <p:nvSpPr>
            <p:cNvPr id="30" name="Rectangle 29"/>
            <p:cNvSpPr/>
            <p:nvPr/>
          </p:nvSpPr>
          <p:spPr>
            <a:xfrm>
              <a:off x="4813226" y="5147820"/>
              <a:ext cx="782862" cy="79578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670418" y="3034937"/>
              <a:ext cx="1589544" cy="151948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43989" y="2325583"/>
            <a:ext cx="4078464" cy="4088280"/>
            <a:chOff x="4866289" y="2424545"/>
            <a:chExt cx="3394842" cy="3379320"/>
          </a:xfrm>
          <a:effectLst>
            <a:outerShdw blurRad="139700" dir="5400000" algn="ctr" rotWithShape="0">
              <a:srgbClr val="000000">
                <a:alpha val="45000"/>
              </a:srgbClr>
            </a:outerShdw>
          </a:effectLst>
        </p:grpSpPr>
        <p:sp>
          <p:nvSpPr>
            <p:cNvPr id="8" name="Rectangle 7"/>
            <p:cNvSpPr/>
            <p:nvPr/>
          </p:nvSpPr>
          <p:spPr>
            <a:xfrm>
              <a:off x="7162800" y="2424545"/>
              <a:ext cx="914400" cy="388387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590310" y="4301835"/>
              <a:ext cx="1323109" cy="123305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934200" y="4294910"/>
              <a:ext cx="1323109" cy="123305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34200" y="2971801"/>
              <a:ext cx="1323109" cy="1295400"/>
            </a:xfrm>
            <a:prstGeom prst="rect">
              <a:avLst/>
            </a:prstGeom>
            <a:solidFill>
              <a:srgbClr val="4F81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866289" y="2812932"/>
              <a:ext cx="3394841" cy="16149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866290" y="5562600"/>
              <a:ext cx="3394841" cy="24126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688064" y="2312126"/>
            <a:ext cx="4078464" cy="4088280"/>
            <a:chOff x="4866289" y="2424545"/>
            <a:chExt cx="3394842" cy="3379320"/>
          </a:xfrm>
          <a:effectLst>
            <a:outerShdw blurRad="139700" dir="5400000" algn="ctr" rotWithShape="0">
              <a:srgbClr val="000000">
                <a:alpha val="45000"/>
              </a:srgbClr>
            </a:outerShdw>
          </a:effectLst>
        </p:grpSpPr>
        <p:sp>
          <p:nvSpPr>
            <p:cNvPr id="19" name="Rectangle 18"/>
            <p:cNvSpPr/>
            <p:nvPr/>
          </p:nvSpPr>
          <p:spPr>
            <a:xfrm>
              <a:off x="7162800" y="2424545"/>
              <a:ext cx="914400" cy="422906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590310" y="4301835"/>
              <a:ext cx="1323109" cy="123305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934200" y="4294910"/>
              <a:ext cx="1323109" cy="123305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934200" y="2971801"/>
              <a:ext cx="1323109" cy="1295400"/>
            </a:xfrm>
            <a:prstGeom prst="rect">
              <a:avLst/>
            </a:prstGeom>
            <a:solidFill>
              <a:srgbClr val="4F81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866289" y="2815059"/>
              <a:ext cx="3394841" cy="15936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866290" y="5562600"/>
              <a:ext cx="3394841" cy="24126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/>
          <p:cNvSpPr/>
          <p:nvPr/>
        </p:nvSpPr>
        <p:spPr>
          <a:xfrm>
            <a:off x="5539327" y="4572000"/>
            <a:ext cx="1600200" cy="15240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56615" y="2987649"/>
            <a:ext cx="782862" cy="2187329"/>
          </a:xfrm>
          <a:prstGeom prst="rect">
            <a:avLst/>
          </a:prstGeom>
          <a:solidFill>
            <a:srgbClr val="A6D4A7">
              <a:alpha val="5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700690" y="2974192"/>
            <a:ext cx="782862" cy="2187329"/>
          </a:xfrm>
          <a:prstGeom prst="rect">
            <a:avLst/>
          </a:prstGeom>
          <a:solidFill>
            <a:srgbClr val="A6D4A7">
              <a:alpha val="5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56617" y="2342345"/>
            <a:ext cx="732356" cy="368745"/>
          </a:xfrm>
          <a:prstGeom prst="rect">
            <a:avLst/>
          </a:prstGeom>
          <a:solidFill>
            <a:srgbClr val="F0AD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4687629" y="2328888"/>
            <a:ext cx="732356" cy="368745"/>
          </a:xfrm>
          <a:prstGeom prst="rect">
            <a:avLst/>
          </a:prstGeom>
          <a:solidFill>
            <a:srgbClr val="F0AD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2362200" y="2667000"/>
            <a:ext cx="4191000" cy="3124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 smtClean="0"/>
              <a:t>Type of issues found: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 Positional shifts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 Size differences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 Visibility differences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 General appearance issues</a:t>
            </a:r>
            <a:endParaRPr lang="en-US" sz="2400" dirty="0"/>
          </a:p>
        </p:txBody>
      </p:sp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247F-5E58-4FAE-ACE5-274F6C6361C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29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34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Produced Report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247F-5E58-4FAE-ACE5-274F6C6361C8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647826"/>
            <a:ext cx="7467600" cy="4874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ular Callout 5"/>
          <p:cNvSpPr/>
          <p:nvPr/>
        </p:nvSpPr>
        <p:spPr>
          <a:xfrm>
            <a:off x="838200" y="1530925"/>
            <a:ext cx="3352800" cy="457200"/>
          </a:xfrm>
          <a:prstGeom prst="wedgeRoundRectCallout">
            <a:avLst>
              <a:gd name="adj1" fmla="val -21384"/>
              <a:gd name="adj2" fmla="val 150380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Reference Browser screenshot</a:t>
            </a:r>
            <a:endParaRPr lang="en-US" b="1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5334000" y="1530925"/>
            <a:ext cx="3048000" cy="457200"/>
          </a:xfrm>
          <a:prstGeom prst="wedgeRoundRectCallout">
            <a:avLst>
              <a:gd name="adj1" fmla="val -35055"/>
              <a:gd name="adj2" fmla="val 144319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Target Browser screenshot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Empirical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lgerian" pitchFamily="82" charset="0"/>
              </a:rPr>
              <a:t>RQ1 :</a:t>
            </a:r>
            <a:r>
              <a:rPr lang="en-US" dirty="0" smtClean="0">
                <a:latin typeface="Calibri" pitchFamily="34" charset="0"/>
              </a:rPr>
              <a:t> </a:t>
            </a:r>
            <a:r>
              <a:rPr lang="en-US" dirty="0" smtClean="0"/>
              <a:t>Can </a:t>
            </a:r>
            <a:r>
              <a:rPr lang="en-US" sz="2800" dirty="0" smtClean="0">
                <a:latin typeface="Trajan Pro" pitchFamily="18" charset="0"/>
              </a:rPr>
              <a:t>WebDiff</a:t>
            </a:r>
            <a:r>
              <a:rPr lang="en-US" dirty="0" smtClean="0"/>
              <a:t> identify cross-browser issues in web applications?</a:t>
            </a:r>
          </a:p>
          <a:p>
            <a:endParaRPr lang="en-US" dirty="0" smtClean="0"/>
          </a:p>
          <a:p>
            <a:r>
              <a:rPr lang="en-US" dirty="0" smtClean="0">
                <a:latin typeface="Algerian" pitchFamily="82" charset="0"/>
              </a:rPr>
              <a:t>RQ2 : </a:t>
            </a:r>
            <a:r>
              <a:rPr lang="en-US" dirty="0" smtClean="0"/>
              <a:t>Can </a:t>
            </a:r>
            <a:r>
              <a:rPr lang="en-US" sz="2800" dirty="0" smtClean="0">
                <a:latin typeface="Trajan Pro" pitchFamily="18" charset="0"/>
              </a:rPr>
              <a:t>WebDiff</a:t>
            </a:r>
            <a:r>
              <a:rPr lang="en-US" dirty="0" smtClean="0"/>
              <a:t> identify such issues without generating too many false positives?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247F-5E58-4FAE-ACE5-274F6C6361C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Settings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4952995"/>
            <a:ext cx="8229600" cy="1828800"/>
          </a:xfrm>
          <a:prstGeom prst="rect">
            <a:avLst/>
          </a:prstGeom>
        </p:spPr>
        <p:txBody>
          <a:bodyPr vert="horz" lIns="54864" tIns="91440" rtlCol="0">
            <a:normAutofit fontScale="70000" lnSpcReduction="20000"/>
          </a:bodyPr>
          <a:lstStyle/>
          <a:p>
            <a:pPr marL="438912" marR="0" lvl="0" indent="-3200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lang="en-US" sz="3200" b="1" dirty="0" smtClean="0"/>
              <a:t>For each page P and browser B considered</a:t>
            </a:r>
            <a:endParaRPr kumimoji="0" lang="en-US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60425" lvl="1" indent="-288925">
              <a:lnSpc>
                <a:spcPct val="120000"/>
              </a:lnSpc>
              <a:buSzPct val="80000"/>
              <a:buFont typeface="+mj-lt"/>
              <a:buAutoNum type="arabicPeriod"/>
            </a:pPr>
            <a:r>
              <a:rPr lang="en-US" sz="3200" dirty="0" smtClean="0"/>
              <a:t>Load P in B and in the reference browser</a:t>
            </a:r>
          </a:p>
          <a:p>
            <a:pPr marL="860425" lvl="1" indent="-288925">
              <a:lnSpc>
                <a:spcPct val="120000"/>
              </a:lnSpc>
              <a:buSzPct val="80000"/>
              <a:buFont typeface="+mj-lt"/>
              <a:buAutoNum type="arabicPeriod"/>
            </a:pPr>
            <a:r>
              <a:rPr lang="en-US" sz="3200" dirty="0" smtClean="0"/>
              <a:t>Compare the page in the two browsers using our technique</a:t>
            </a:r>
          </a:p>
          <a:p>
            <a:pPr marL="860425" lvl="1" indent="-288925">
              <a:lnSpc>
                <a:spcPct val="120000"/>
              </a:lnSpc>
              <a:buSzPct val="80000"/>
              <a:buFont typeface="+mj-lt"/>
              <a:buAutoNum type="arabicPeriod"/>
            </a:pPr>
            <a:r>
              <a:rPr lang="en-US" sz="3200" dirty="0" smtClean="0"/>
              <a:t>Store the produced reports</a:t>
            </a:r>
          </a:p>
          <a:p>
            <a:pPr marL="860425" lvl="1" indent="-288925">
              <a:lnSpc>
                <a:spcPct val="120000"/>
              </a:lnSpc>
              <a:buSzPct val="80000"/>
              <a:buFont typeface="+mj-lt"/>
              <a:buAutoNum type="arabicPeriod"/>
            </a:pPr>
            <a:r>
              <a:rPr lang="en-US" sz="3200" dirty="0" smtClean="0"/>
              <a:t>Manually checked for false positives and false negatives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389091" y="1953490"/>
          <a:ext cx="5333999" cy="289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999"/>
                <a:gridCol w="2960077"/>
                <a:gridCol w="1230923"/>
              </a:tblGrid>
              <a:tr h="28956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Subject 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URL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Type</a:t>
                      </a:r>
                      <a:endParaRPr lang="en-US" sz="1200" dirty="0"/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GATECH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http://www.gatech.edu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University</a:t>
                      </a:r>
                      <a:endParaRPr lang="en-US" sz="1200" dirty="0"/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BECKER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http://www.beckerelectric.com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Company</a:t>
                      </a:r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CHESNUT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http://www.chestnutridgecabin.com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Lodge</a:t>
                      </a:r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CRSTI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http://www.crsti.org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Hospital</a:t>
                      </a:r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DUICTRL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http://www.duicentral.com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Lawyer</a:t>
                      </a:r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JTWED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http://www.jtweddings.com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Photography</a:t>
                      </a:r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ORTHO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http://www.otorohanga.co.nz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Informational</a:t>
                      </a:r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PROTOOLS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http://www.protoolsexpress.com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Company</a:t>
                      </a:r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SPEED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http://www.speedsound.com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E-Commerce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95990" y="1511510"/>
            <a:ext cx="21343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38912" lvl="0" indent="-320040">
              <a:buClr>
                <a:schemeClr val="accent1"/>
              </a:buClr>
              <a:buSzPct val="80000"/>
              <a:defRPr/>
            </a:pPr>
            <a:r>
              <a:rPr lang="en-US" sz="2500" b="1" dirty="0" smtClean="0"/>
              <a:t>Test Subjects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247F-5E58-4FAE-ACE5-274F6C6361C8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90600" y="1615440"/>
          <a:ext cx="7086600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1"/>
                <a:gridCol w="576529"/>
                <a:gridCol w="718870"/>
                <a:gridCol w="762000"/>
                <a:gridCol w="762000"/>
                <a:gridCol w="762000"/>
                <a:gridCol w="990600"/>
                <a:gridCol w="1219200"/>
              </a:tblGrid>
              <a:tr h="3175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Subject</a:t>
                      </a:r>
                      <a:endParaRPr lang="en-US" sz="1600" dirty="0"/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# Issues Reported</a:t>
                      </a:r>
                      <a:endParaRPr lang="en-US" sz="1600" dirty="0"/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sz="1600" dirty="0" smtClean="0"/>
                        <a:t>False Positives</a:t>
                      </a:r>
                      <a:endParaRPr lang="en-US" sz="1600" dirty="0"/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sz="1600" dirty="0" smtClean="0"/>
                        <a:t>False Negatives</a:t>
                      </a:r>
                      <a:endParaRPr lang="en-US" sz="1600" dirty="0"/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Pos.</a:t>
                      </a:r>
                      <a:endParaRPr lang="en-US" sz="16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Size</a:t>
                      </a:r>
                      <a:endParaRPr lang="en-US" sz="16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Vis.</a:t>
                      </a:r>
                      <a:endParaRPr lang="en-US" sz="16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Gen.</a:t>
                      </a:r>
                      <a:endParaRPr lang="en-US" sz="16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Tot.</a:t>
                      </a:r>
                      <a:endParaRPr lang="en-US" sz="16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GATECH</a:t>
                      </a:r>
                      <a:endParaRPr lang="en-US" sz="16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2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3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0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1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6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Calibri" pitchFamily="34" charset="0"/>
                        </a:rPr>
                        <a:t>0 (0%)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0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175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BECKER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2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12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0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3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17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Calibri" pitchFamily="34" charset="0"/>
                        </a:rPr>
                        <a:t>1 (6.25%)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CHESNUT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8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4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0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4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16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2 (14.3%)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CRSTI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4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4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0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2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9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Calibri" pitchFamily="34" charset="0"/>
                        </a:rPr>
                        <a:t>0 (0%)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DUICTRL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9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8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0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6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23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Calibri" pitchFamily="34" charset="0"/>
                        </a:rPr>
                        <a:t>4 (21%)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JTWED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3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9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0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1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14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Calibri" pitchFamily="34" charset="0"/>
                        </a:rPr>
                        <a:t>0 (0%)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ORTHO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0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0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0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4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4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Calibri" pitchFamily="34" charset="0"/>
                        </a:rPr>
                        <a:t>2 (100%)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PROTOOLS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4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5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0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11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20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Calibri" pitchFamily="34" charset="0"/>
                        </a:rPr>
                        <a:t>9 (81%)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SPEED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23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5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0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5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33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Calibri" pitchFamily="34" charset="0"/>
                        </a:rPr>
                        <a:t>3 (10%)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TOTAL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55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50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0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37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142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21 (17%)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247F-5E58-4FAE-ACE5-274F6C6361C8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90600" y="1615440"/>
          <a:ext cx="7086600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1"/>
                <a:gridCol w="576529"/>
                <a:gridCol w="718870"/>
                <a:gridCol w="762000"/>
                <a:gridCol w="762000"/>
                <a:gridCol w="762000"/>
                <a:gridCol w="990600"/>
                <a:gridCol w="1219200"/>
              </a:tblGrid>
              <a:tr h="3175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Subject</a:t>
                      </a:r>
                      <a:endParaRPr lang="en-US" sz="1600" dirty="0"/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# Issues Reported</a:t>
                      </a:r>
                      <a:endParaRPr lang="en-US" sz="1600" dirty="0"/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sz="1600" dirty="0" smtClean="0"/>
                        <a:t>False Positives</a:t>
                      </a:r>
                      <a:endParaRPr lang="en-US" sz="1600" dirty="0"/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sz="1600" dirty="0" smtClean="0"/>
                        <a:t>False Negatives</a:t>
                      </a:r>
                      <a:endParaRPr lang="en-US" sz="1600" dirty="0"/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Pos.</a:t>
                      </a:r>
                      <a:endParaRPr lang="en-US" sz="16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Size</a:t>
                      </a:r>
                      <a:endParaRPr lang="en-US" sz="16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Vis.</a:t>
                      </a:r>
                      <a:endParaRPr lang="en-US" sz="16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Gen.</a:t>
                      </a:r>
                      <a:endParaRPr lang="en-US" sz="16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Tot.</a:t>
                      </a:r>
                      <a:endParaRPr lang="en-US" sz="16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GATECH</a:t>
                      </a:r>
                      <a:endParaRPr lang="en-US" sz="16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2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3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0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1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6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Calibri" pitchFamily="34" charset="0"/>
                        </a:rPr>
                        <a:t>0 (0%)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0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175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BECKER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2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12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0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3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17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Calibri" pitchFamily="34" charset="0"/>
                        </a:rPr>
                        <a:t>1 (6.25%)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CHESNUT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8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4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0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4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16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2 (14.3%)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175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CRSTI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4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4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0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2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9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Calibri" pitchFamily="34" charset="0"/>
                        </a:rPr>
                        <a:t>0 (0%)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DUICTRL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9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8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0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6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23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Calibri" pitchFamily="34" charset="0"/>
                        </a:rPr>
                        <a:t>4 (21%)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JTWED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3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9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0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1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14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Calibri" pitchFamily="34" charset="0"/>
                        </a:rPr>
                        <a:t>0 (0%)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ORTHO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0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0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0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4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4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Calibri" pitchFamily="34" charset="0"/>
                        </a:rPr>
                        <a:t>2 (100%)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PROTOOLS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4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5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0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11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20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Calibri" pitchFamily="34" charset="0"/>
                        </a:rPr>
                        <a:t>9 (81%)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SPEED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23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5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0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5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33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Calibri" pitchFamily="34" charset="0"/>
                        </a:rPr>
                        <a:t>3 (10%)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TOTAL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55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50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0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37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142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21 (17%)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247F-5E58-4FAE-ACE5-274F6C6361C8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247F-5E58-4FAE-ACE5-274F6C6361C8}" type="slidenum">
              <a:rPr lang="en-US" sz="2000" b="1" smtClean="0"/>
              <a:pPr/>
              <a:t>2</a:t>
            </a:fld>
            <a:endParaRPr lang="en-US" sz="2000" b="1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99092" y="3200400"/>
            <a:ext cx="3011508" cy="763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6892" y="1828800"/>
            <a:ext cx="1676398" cy="1434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18092" y="2438400"/>
            <a:ext cx="1371600" cy="537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56292" y="4267200"/>
            <a:ext cx="1524000" cy="629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65692" y="5334000"/>
            <a:ext cx="2269106" cy="561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474892" y="5334000"/>
            <a:ext cx="2324100" cy="735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103292" y="4343400"/>
            <a:ext cx="1104114" cy="1041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50892" y="3276600"/>
            <a:ext cx="1414542" cy="1000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icon_facebook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17692" y="2286000"/>
            <a:ext cx="914400" cy="914400"/>
          </a:xfrm>
          <a:prstGeom prst="rect">
            <a:avLst/>
          </a:prstGeom>
        </p:spPr>
      </p:pic>
      <p:pic>
        <p:nvPicPr>
          <p:cNvPr id="20" name="Picture 19" descr="User-icon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313092" y="3200400"/>
            <a:ext cx="1828800" cy="1828800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3008292" y="3048000"/>
            <a:ext cx="2438400" cy="21336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3399654" y="3429000"/>
            <a:ext cx="1589838" cy="1472045"/>
            <a:chOff x="3464988" y="3657600"/>
            <a:chExt cx="1589838" cy="1472045"/>
          </a:xfrm>
        </p:grpSpPr>
        <p:pic>
          <p:nvPicPr>
            <p:cNvPr id="24" name="Picture 14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3657022" y="3657600"/>
              <a:ext cx="548265" cy="552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5" name="Picture 15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4253345" y="3671455"/>
              <a:ext cx="565200" cy="5696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6" name="Picture 17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3464988" y="4203903"/>
              <a:ext cx="573612" cy="5689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7" name="Picture 18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3934695" y="4481945"/>
              <a:ext cx="647700" cy="64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8" name="Picture 19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4433455" y="4149435"/>
              <a:ext cx="621371" cy="614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90600" y="1615440"/>
          <a:ext cx="7086600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1"/>
                <a:gridCol w="576529"/>
                <a:gridCol w="718870"/>
                <a:gridCol w="762000"/>
                <a:gridCol w="762000"/>
                <a:gridCol w="762000"/>
                <a:gridCol w="990600"/>
                <a:gridCol w="1219200"/>
              </a:tblGrid>
              <a:tr h="3175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Subject</a:t>
                      </a:r>
                      <a:endParaRPr lang="en-US" sz="1600" dirty="0"/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# Issues Reported</a:t>
                      </a:r>
                      <a:endParaRPr lang="en-US" sz="1600" dirty="0"/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sz="1600" dirty="0" smtClean="0"/>
                        <a:t>False Positives</a:t>
                      </a:r>
                      <a:endParaRPr lang="en-US" sz="1600" dirty="0"/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sz="1600" dirty="0" smtClean="0"/>
                        <a:t>False Negatives</a:t>
                      </a:r>
                      <a:endParaRPr lang="en-US" sz="1600" dirty="0"/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5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Pos.</a:t>
                      </a:r>
                      <a:endParaRPr lang="en-US" sz="16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Size</a:t>
                      </a:r>
                      <a:endParaRPr lang="en-US" sz="16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Vis.</a:t>
                      </a:r>
                      <a:endParaRPr lang="en-US" sz="16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Gen.</a:t>
                      </a:r>
                      <a:endParaRPr lang="en-US" sz="16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Tot.</a:t>
                      </a:r>
                      <a:endParaRPr lang="en-US" sz="16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GATECH</a:t>
                      </a:r>
                      <a:endParaRPr lang="en-US" sz="16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2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3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0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1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6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Calibri" pitchFamily="34" charset="0"/>
                        </a:rPr>
                        <a:t>0 (0%)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0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175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BECKER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2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12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0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3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17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Calibri" pitchFamily="34" charset="0"/>
                        </a:rPr>
                        <a:t>1 (6.25%)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CHESNUT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8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4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0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4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16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2 (14.3%)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CRSTI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4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4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0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2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9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Calibri" pitchFamily="34" charset="0"/>
                        </a:rPr>
                        <a:t>0 (0%)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DUICTRL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9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8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0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6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23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Calibri" pitchFamily="34" charset="0"/>
                        </a:rPr>
                        <a:t>4 (21%)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JTWED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3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9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0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1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14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Calibri" pitchFamily="34" charset="0"/>
                        </a:rPr>
                        <a:t>0 (0%)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ORTHO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0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0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0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4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4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Calibri" pitchFamily="34" charset="0"/>
                        </a:rPr>
                        <a:t>2 (100%)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PROTOOLS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4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5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0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11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20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Calibri" pitchFamily="34" charset="0"/>
                        </a:rPr>
                        <a:t>9 (81%)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SPEED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23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5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0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5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33</a:t>
                      </a:r>
                      <a:endParaRPr lang="en-US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Calibri" pitchFamily="34" charset="0"/>
                        </a:rPr>
                        <a:t>3 (10%)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TOTAL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55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50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0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37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142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21 (17%)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247F-5E58-4FAE-ACE5-274F6C6361C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5778500"/>
            <a:ext cx="8229600" cy="838200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Calibri" pitchFamily="34" charset="0"/>
              </a:rPr>
              <a:t>RQ1 (Effectiveness)</a:t>
            </a:r>
            <a:r>
              <a:rPr lang="en-US" sz="2400" dirty="0" smtClean="0"/>
              <a:t>: No false negatives in test subjects</a:t>
            </a:r>
          </a:p>
          <a:p>
            <a:r>
              <a:rPr lang="en-US" sz="2400" dirty="0" smtClean="0">
                <a:latin typeface="Calibri" pitchFamily="34" charset="0"/>
              </a:rPr>
              <a:t>RQ2 (Efficiency)</a:t>
            </a:r>
            <a:r>
              <a:rPr lang="en-US" sz="2400" dirty="0" smtClean="0"/>
              <a:t>: False positive rate of </a:t>
            </a:r>
            <a:r>
              <a:rPr lang="en-US" sz="2400" dirty="0" smtClean="0">
                <a:latin typeface="Calibri" pitchFamily="34" charset="0"/>
              </a:rPr>
              <a:t>17%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Industrial Tools</a:t>
            </a:r>
            <a:endParaRPr lang="en-US" sz="2200" dirty="0" smtClean="0"/>
          </a:p>
          <a:p>
            <a:pPr lvl="1"/>
            <a:r>
              <a:rPr lang="en-US" dirty="0" smtClean="0"/>
              <a:t>Adobe Browser Lab &amp; MS Expression Web</a:t>
            </a:r>
          </a:p>
          <a:p>
            <a:pPr lvl="2"/>
            <a:r>
              <a:rPr lang="en-US" dirty="0" smtClean="0"/>
              <a:t>Require manual inspection</a:t>
            </a:r>
          </a:p>
          <a:p>
            <a:pPr lvl="1"/>
            <a:r>
              <a:rPr lang="en-US" dirty="0" err="1" smtClean="0"/>
              <a:t>Browsera</a:t>
            </a:r>
            <a:r>
              <a:rPr lang="en-US" dirty="0" smtClean="0"/>
              <a:t> </a:t>
            </a:r>
            <a:r>
              <a:rPr lang="en-US" sz="2000" dirty="0" smtClean="0"/>
              <a:t>(launched Summer 2010)</a:t>
            </a:r>
            <a:endParaRPr lang="en-US" dirty="0" smtClean="0"/>
          </a:p>
          <a:p>
            <a:pPr lvl="2"/>
            <a:r>
              <a:rPr lang="en-US" dirty="0" smtClean="0"/>
              <a:t>Simple DOM matching </a:t>
            </a:r>
            <a:r>
              <a:rPr lang="en-US" sz="2000" dirty="0" smtClean="0"/>
              <a:t>(from experience using the tool)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Research Tools</a:t>
            </a:r>
          </a:p>
          <a:p>
            <a:pPr lvl="1"/>
            <a:r>
              <a:rPr lang="en-US" dirty="0" smtClean="0"/>
              <a:t>Eaton &amp; </a:t>
            </a:r>
            <a:r>
              <a:rPr lang="en-US" dirty="0" err="1" smtClean="0"/>
              <a:t>Memon</a:t>
            </a:r>
            <a:r>
              <a:rPr lang="en-US" dirty="0" smtClean="0"/>
              <a:t> [IJWET07]</a:t>
            </a:r>
          </a:p>
          <a:p>
            <a:pPr lvl="2"/>
            <a:r>
              <a:rPr lang="en-US" dirty="0" smtClean="0"/>
              <a:t>Requires manual classification. Limited to html tags only</a:t>
            </a:r>
          </a:p>
          <a:p>
            <a:pPr lvl="1"/>
            <a:r>
              <a:rPr lang="en-US" dirty="0" smtClean="0"/>
              <a:t>Tamm [GTAC09]</a:t>
            </a:r>
          </a:p>
          <a:p>
            <a:pPr lvl="2"/>
            <a:r>
              <a:rPr lang="en-US" dirty="0" smtClean="0"/>
              <a:t>Expensive and is focused on layout of text elements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247F-5E58-4FAE-ACE5-274F6C6361C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00" y="1143000"/>
            <a:ext cx="3657600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00600" y="1143000"/>
            <a:ext cx="3657600" cy="2743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9600" y="4038600"/>
            <a:ext cx="3657600" cy="2743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00600" y="4038600"/>
            <a:ext cx="3657600" cy="27432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 smtClean="0">
                <a:solidFill>
                  <a:srgbClr val="F0AD00">
                    <a:satMod val="150000"/>
                  </a:srgbClr>
                </a:solidFill>
                <a:ea typeface="+mj-ea"/>
                <a:cs typeface="+mj-cs"/>
              </a:rPr>
              <a:t>Summary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247F-5E58-4FAE-ACE5-274F6C6361C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Motivating Example</a:t>
            </a:r>
            <a:endParaRPr 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5350" y="1798620"/>
            <a:ext cx="7181850" cy="4525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2514600"/>
            <a:ext cx="2314575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247F-5E58-4FAE-ACE5-274F6C6361C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Motivating Example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09600" y="2514600"/>
            <a:ext cx="2263761" cy="2362200"/>
            <a:chOff x="609600" y="2514600"/>
            <a:chExt cx="2263761" cy="2362200"/>
          </a:xfrm>
        </p:grpSpPr>
        <p:pic>
          <p:nvPicPr>
            <p:cNvPr id="6" name="Picture 2" descr="Full Size of Web server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77898" y="2514600"/>
              <a:ext cx="1670447" cy="1670448"/>
            </a:xfrm>
            <a:prstGeom prst="rect">
              <a:avLst/>
            </a:prstGeom>
            <a:noFill/>
          </p:spPr>
        </p:pic>
        <p:sp>
          <p:nvSpPr>
            <p:cNvPr id="7" name="TextBox 6"/>
            <p:cNvSpPr txBox="1"/>
            <p:nvPr/>
          </p:nvSpPr>
          <p:spPr>
            <a:xfrm>
              <a:off x="609600" y="4261247"/>
              <a:ext cx="226376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Server Side</a:t>
              </a:r>
            </a:p>
            <a:p>
              <a:pPr algn="ctr"/>
              <a:r>
                <a:rPr lang="en-US" sz="1600" dirty="0" smtClean="0"/>
                <a:t>(Web Application Server)</a:t>
              </a:r>
              <a:endParaRPr lang="en-US" sz="1600" dirty="0"/>
            </a:p>
          </p:txBody>
        </p:sp>
      </p:grpSp>
      <p:pic>
        <p:nvPicPr>
          <p:cNvPr id="8" name="Picture 2" descr="http://www.nicolecharbonneaubarron.ca/loading-animation.gif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28800" y="3346847"/>
            <a:ext cx="304800" cy="304800"/>
          </a:xfrm>
          <a:prstGeom prst="rect">
            <a:avLst/>
          </a:prstGeom>
          <a:noFill/>
        </p:spPr>
      </p:pic>
      <p:cxnSp>
        <p:nvCxnSpPr>
          <p:cNvPr id="9" name="Straight Arrow Connector 8"/>
          <p:cNvCxnSpPr/>
          <p:nvPr/>
        </p:nvCxnSpPr>
        <p:spPr>
          <a:xfrm rot="10800000">
            <a:off x="2667000" y="3276600"/>
            <a:ext cx="31242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81400" y="2895600"/>
            <a:ext cx="1487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 Request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743200" y="3657600"/>
            <a:ext cx="31242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81400" y="3733800"/>
            <a:ext cx="1624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 Response</a:t>
            </a:r>
            <a:endParaRPr lang="en-US" dirty="0"/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72200" y="2286000"/>
            <a:ext cx="2514600" cy="375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4" name="Group 23"/>
          <p:cNvGrpSpPr/>
          <p:nvPr/>
        </p:nvGrpSpPr>
        <p:grpSpPr>
          <a:xfrm>
            <a:off x="6172200" y="2286000"/>
            <a:ext cx="2514600" cy="3752850"/>
            <a:chOff x="6096000" y="2022765"/>
            <a:chExt cx="2514600" cy="3752850"/>
          </a:xfrm>
        </p:grpSpPr>
        <p:pic>
          <p:nvPicPr>
            <p:cNvPr id="34821" name="Picture 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096000" y="2022765"/>
              <a:ext cx="2514600" cy="3752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3" name="Rectangle 22"/>
            <p:cNvSpPr/>
            <p:nvPr/>
          </p:nvSpPr>
          <p:spPr>
            <a:xfrm>
              <a:off x="6324600" y="2479965"/>
              <a:ext cx="1447800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ounded Rectangle 25"/>
          <p:cNvSpPr/>
          <p:nvPr/>
        </p:nvSpPr>
        <p:spPr>
          <a:xfrm>
            <a:off x="152400" y="1828800"/>
            <a:ext cx="6172200" cy="4495800"/>
          </a:xfrm>
          <a:prstGeom prst="roundRect">
            <a:avLst>
              <a:gd name="adj" fmla="val 1230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None/>
            </a:pPr>
            <a:r>
              <a:rPr lang="en-US" dirty="0" smtClean="0">
                <a:solidFill>
                  <a:schemeClr val="tx2"/>
                </a:solidFill>
                <a:latin typeface="Consolas" pitchFamily="49" charset="0"/>
              </a:rPr>
              <a:t>&lt;html&gt;</a:t>
            </a:r>
          </a:p>
          <a:p>
            <a:pPr>
              <a:buNone/>
            </a:pPr>
            <a:r>
              <a:rPr lang="en-US" dirty="0" smtClean="0">
                <a:solidFill>
                  <a:schemeClr val="tx2"/>
                </a:solidFill>
                <a:latin typeface="Consolas" pitchFamily="49" charset="0"/>
              </a:rPr>
              <a:t> &lt;head&gt;</a:t>
            </a:r>
          </a:p>
          <a:p>
            <a:pPr>
              <a:buNone/>
            </a:pPr>
            <a:r>
              <a:rPr lang="en-US" dirty="0" smtClean="0">
                <a:latin typeface="Consolas" pitchFamily="49" charset="0"/>
              </a:rPr>
              <a:t>   </a:t>
            </a:r>
            <a:r>
              <a:rPr lang="en-US" dirty="0" smtClean="0">
                <a:solidFill>
                  <a:schemeClr val="tx2"/>
                </a:solidFill>
                <a:latin typeface="Consolas" pitchFamily="49" charset="0"/>
              </a:rPr>
              <a:t>&lt;script </a:t>
            </a:r>
            <a:r>
              <a:rPr lang="en-US" dirty="0" err="1" smtClean="0">
                <a:solidFill>
                  <a:srgbClr val="FF0000"/>
                </a:solidFill>
                <a:latin typeface="Consolas" pitchFamily="49" charset="0"/>
              </a:rPr>
              <a:t>src</a:t>
            </a:r>
            <a:r>
              <a:rPr lang="en-US" dirty="0" smtClean="0">
                <a:latin typeface="Consolas" pitchFamily="49" charset="0"/>
              </a:rPr>
              <a:t>="</a:t>
            </a:r>
            <a:r>
              <a:rPr lang="en-US" b="1" dirty="0" smtClean="0">
                <a:solidFill>
                  <a:schemeClr val="accent1"/>
                </a:solidFill>
                <a:latin typeface="Consolas" pitchFamily="49" charset="0"/>
              </a:rPr>
              <a:t>script.js</a:t>
            </a:r>
            <a:r>
              <a:rPr lang="en-US" dirty="0" smtClean="0">
                <a:latin typeface="Consolas" pitchFamily="49" charset="0"/>
              </a:rPr>
              <a:t>"</a:t>
            </a:r>
            <a:r>
              <a:rPr lang="en-US" dirty="0" smtClean="0">
                <a:solidFill>
                  <a:schemeClr val="tx2"/>
                </a:solidFill>
                <a:latin typeface="Consolas" pitchFamily="49" charset="0"/>
              </a:rPr>
              <a:t>&gt;&lt;/script&gt;</a:t>
            </a:r>
          </a:p>
          <a:p>
            <a:pPr>
              <a:buNone/>
            </a:pPr>
            <a:r>
              <a:rPr lang="en-US" dirty="0" smtClean="0">
                <a:latin typeface="Consolas" pitchFamily="49" charset="0"/>
              </a:rPr>
              <a:t>   </a:t>
            </a:r>
            <a:r>
              <a:rPr lang="en-US" dirty="0" smtClean="0">
                <a:solidFill>
                  <a:schemeClr val="tx2"/>
                </a:solidFill>
                <a:latin typeface="Consolas" pitchFamily="49" charset="0"/>
              </a:rPr>
              <a:t>&lt;link </a:t>
            </a:r>
            <a:r>
              <a:rPr lang="en-US" dirty="0" err="1" smtClean="0">
                <a:solidFill>
                  <a:srgbClr val="FF0000"/>
                </a:solidFill>
                <a:latin typeface="Consolas" pitchFamily="49" charset="0"/>
              </a:rPr>
              <a:t>href</a:t>
            </a:r>
            <a:r>
              <a:rPr lang="en-US" dirty="0" smtClean="0">
                <a:latin typeface="Consolas" pitchFamily="49" charset="0"/>
              </a:rPr>
              <a:t>="</a:t>
            </a:r>
            <a:r>
              <a:rPr lang="en-US" b="1" dirty="0" smtClean="0">
                <a:solidFill>
                  <a:schemeClr val="accent1"/>
                </a:solidFill>
                <a:latin typeface="Consolas" pitchFamily="49" charset="0"/>
              </a:rPr>
              <a:t>style.css</a:t>
            </a:r>
            <a:r>
              <a:rPr lang="en-US" dirty="0" smtClean="0">
                <a:latin typeface="Consolas" pitchFamily="49" charset="0"/>
              </a:rPr>
              <a:t>" </a:t>
            </a:r>
            <a:r>
              <a:rPr lang="en-US" dirty="0" err="1" smtClean="0">
                <a:solidFill>
                  <a:srgbClr val="FF0000"/>
                </a:solidFill>
                <a:latin typeface="Consolas" pitchFamily="49" charset="0"/>
              </a:rPr>
              <a:t>rel</a:t>
            </a:r>
            <a:r>
              <a:rPr lang="en-US" dirty="0" smtClean="0">
                <a:latin typeface="Consolas" pitchFamily="49" charset="0"/>
              </a:rPr>
              <a:t>="</a:t>
            </a:r>
            <a:r>
              <a:rPr lang="en-US" b="1" dirty="0" err="1" smtClean="0">
                <a:solidFill>
                  <a:schemeClr val="accent1"/>
                </a:solidFill>
                <a:latin typeface="Consolas" pitchFamily="49" charset="0"/>
              </a:rPr>
              <a:t>stylesheet</a:t>
            </a:r>
            <a:r>
              <a:rPr lang="en-US" dirty="0" smtClean="0">
                <a:latin typeface="Consolas" pitchFamily="49" charset="0"/>
              </a:rPr>
              <a:t>" </a:t>
            </a:r>
            <a:r>
              <a:rPr lang="en-US" dirty="0" smtClean="0">
                <a:solidFill>
                  <a:schemeClr val="tx2"/>
                </a:solidFill>
                <a:latin typeface="Consolas" pitchFamily="49" charset="0"/>
              </a:rPr>
              <a:t>/&gt;</a:t>
            </a:r>
          </a:p>
          <a:p>
            <a:pPr>
              <a:buNone/>
            </a:pPr>
            <a:r>
              <a:rPr lang="en-US" dirty="0" smtClean="0">
                <a:solidFill>
                  <a:schemeClr val="accent1"/>
                </a:solidFill>
                <a:latin typeface="Consolas" pitchFamily="49" charset="0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Consolas" pitchFamily="49" charset="0"/>
              </a:rPr>
              <a:t>&lt;/head&gt;</a:t>
            </a:r>
          </a:p>
          <a:p>
            <a:pPr>
              <a:buNone/>
            </a:pPr>
            <a:r>
              <a:rPr lang="en-US" dirty="0" smtClean="0">
                <a:solidFill>
                  <a:schemeClr val="tx2"/>
                </a:solidFill>
                <a:latin typeface="Consolas" pitchFamily="49" charset="0"/>
              </a:rPr>
              <a:t> &lt;body&gt;</a:t>
            </a:r>
          </a:p>
          <a:p>
            <a:pPr>
              <a:buNone/>
            </a:pPr>
            <a:r>
              <a:rPr lang="en-US" dirty="0" smtClean="0">
                <a:latin typeface="Consolas" pitchFamily="49" charset="0"/>
              </a:rPr>
              <a:t>   </a:t>
            </a:r>
            <a:r>
              <a:rPr lang="en-US" dirty="0" smtClean="0">
                <a:solidFill>
                  <a:schemeClr val="tx2"/>
                </a:solidFill>
                <a:latin typeface="Consolas" pitchFamily="49" charset="0"/>
              </a:rPr>
              <a:t>&lt;h1&gt;</a:t>
            </a:r>
            <a:r>
              <a:rPr lang="en-US" b="1" dirty="0" smtClean="0">
                <a:latin typeface="Consolas" pitchFamily="49" charset="0"/>
              </a:rPr>
              <a:t>Ajax Search</a:t>
            </a:r>
            <a:r>
              <a:rPr lang="en-US" b="1" dirty="0" smtClean="0">
                <a:solidFill>
                  <a:schemeClr val="tx2"/>
                </a:solidFill>
                <a:latin typeface="Consolas" pitchFamily="49" charset="0"/>
              </a:rPr>
              <a:t>:</a:t>
            </a:r>
            <a:r>
              <a:rPr lang="en-US" dirty="0" smtClean="0">
                <a:solidFill>
                  <a:schemeClr val="tx2"/>
                </a:solidFill>
                <a:latin typeface="Consolas" pitchFamily="49" charset="0"/>
              </a:rPr>
              <a:t>&lt;/h1&gt;</a:t>
            </a:r>
          </a:p>
          <a:p>
            <a:pPr>
              <a:buNone/>
            </a:pPr>
            <a:r>
              <a:rPr lang="en-US" dirty="0" smtClean="0">
                <a:solidFill>
                  <a:schemeClr val="tx2"/>
                </a:solidFill>
                <a:latin typeface="Consolas" pitchFamily="49" charset="0"/>
              </a:rPr>
              <a:t>   &lt;input </a:t>
            </a:r>
            <a:r>
              <a:rPr lang="en-US" dirty="0" smtClean="0">
                <a:solidFill>
                  <a:srgbClr val="FF0000"/>
                </a:solidFill>
                <a:latin typeface="Consolas" pitchFamily="49" charset="0"/>
              </a:rPr>
              <a:t>type</a:t>
            </a:r>
            <a:r>
              <a:rPr lang="en-US" dirty="0" smtClean="0">
                <a:latin typeface="Consolas" pitchFamily="49" charset="0"/>
              </a:rPr>
              <a:t>="</a:t>
            </a:r>
            <a:r>
              <a:rPr lang="en-US" b="1" dirty="0" smtClean="0">
                <a:solidFill>
                  <a:schemeClr val="accent1"/>
                </a:solidFill>
                <a:latin typeface="Consolas" pitchFamily="49" charset="0"/>
              </a:rPr>
              <a:t>text</a:t>
            </a:r>
            <a:r>
              <a:rPr lang="en-US" dirty="0" smtClean="0">
                <a:latin typeface="Consolas" pitchFamily="49" charset="0"/>
              </a:rPr>
              <a:t>" </a:t>
            </a:r>
            <a:r>
              <a:rPr lang="en-US" dirty="0" smtClean="0">
                <a:solidFill>
                  <a:srgbClr val="FF0000"/>
                </a:solidFill>
                <a:latin typeface="Consolas" pitchFamily="49" charset="0"/>
              </a:rPr>
              <a:t>id</a:t>
            </a:r>
            <a:r>
              <a:rPr lang="en-US" dirty="0" smtClean="0">
                <a:latin typeface="Consolas" pitchFamily="49" charset="0"/>
              </a:rPr>
              <a:t>="</a:t>
            </a:r>
            <a:r>
              <a:rPr lang="en-US" b="1" dirty="0" smtClean="0">
                <a:solidFill>
                  <a:schemeClr val="accent1"/>
                </a:solidFill>
                <a:latin typeface="Consolas" pitchFamily="49" charset="0"/>
              </a:rPr>
              <a:t>query</a:t>
            </a:r>
            <a:r>
              <a:rPr lang="en-US" dirty="0" smtClean="0">
                <a:latin typeface="Consolas" pitchFamily="49" charset="0"/>
              </a:rPr>
              <a:t>"</a:t>
            </a:r>
            <a:r>
              <a:rPr lang="en-US" dirty="0" smtClean="0">
                <a:solidFill>
                  <a:schemeClr val="tx2"/>
                </a:solidFill>
                <a:latin typeface="Consolas" pitchFamily="49" charset="0"/>
              </a:rPr>
              <a:t> /&gt;</a:t>
            </a:r>
          </a:p>
          <a:p>
            <a:pPr>
              <a:buNone/>
            </a:pPr>
            <a:r>
              <a:rPr lang="en-US" dirty="0" smtClean="0">
                <a:solidFill>
                  <a:schemeClr val="tx2"/>
                </a:solidFill>
                <a:latin typeface="Consolas" pitchFamily="49" charset="0"/>
              </a:rPr>
              <a:t>   &lt;input </a:t>
            </a:r>
            <a:r>
              <a:rPr lang="en-US" dirty="0" smtClean="0">
                <a:solidFill>
                  <a:srgbClr val="FF0000"/>
                </a:solidFill>
                <a:latin typeface="Consolas" pitchFamily="49" charset="0"/>
              </a:rPr>
              <a:t>type</a:t>
            </a:r>
            <a:r>
              <a:rPr lang="en-US" dirty="0" smtClean="0">
                <a:latin typeface="Consolas" pitchFamily="49" charset="0"/>
              </a:rPr>
              <a:t>="</a:t>
            </a:r>
            <a:r>
              <a:rPr lang="en-US" b="1" dirty="0" smtClean="0">
                <a:solidFill>
                  <a:schemeClr val="accent1"/>
                </a:solidFill>
                <a:latin typeface="Consolas" pitchFamily="49" charset="0"/>
              </a:rPr>
              <a:t>button</a:t>
            </a:r>
            <a:r>
              <a:rPr lang="en-US" dirty="0" smtClean="0">
                <a:latin typeface="Consolas" pitchFamily="49" charset="0"/>
              </a:rPr>
              <a:t>" </a:t>
            </a:r>
            <a:r>
              <a:rPr lang="en-US" dirty="0" err="1" smtClean="0">
                <a:solidFill>
                  <a:srgbClr val="FF0000"/>
                </a:solidFill>
                <a:latin typeface="Consolas" pitchFamily="49" charset="0"/>
              </a:rPr>
              <a:t>onclick</a:t>
            </a:r>
            <a:r>
              <a:rPr lang="en-US" dirty="0" smtClean="0">
                <a:latin typeface="Consolas" pitchFamily="49" charset="0"/>
              </a:rPr>
              <a:t>="</a:t>
            </a:r>
            <a:r>
              <a:rPr lang="en-US" b="1" dirty="0" smtClean="0">
                <a:solidFill>
                  <a:schemeClr val="accent1"/>
                </a:solidFill>
                <a:latin typeface="Consolas" pitchFamily="49" charset="0"/>
              </a:rPr>
              <a:t>search()</a:t>
            </a:r>
            <a:r>
              <a:rPr lang="en-US" dirty="0" smtClean="0">
                <a:latin typeface="Consolas" pitchFamily="49" charset="0"/>
              </a:rPr>
              <a:t>" </a:t>
            </a:r>
            <a:br>
              <a:rPr lang="en-US" dirty="0" smtClean="0">
                <a:latin typeface="Consolas" pitchFamily="49" charset="0"/>
              </a:rPr>
            </a:br>
            <a:r>
              <a:rPr lang="en-US" dirty="0" smtClean="0">
                <a:latin typeface="Consolas" pitchFamily="49" charset="0"/>
              </a:rPr>
              <a:t>                           </a:t>
            </a:r>
            <a:r>
              <a:rPr lang="en-US" dirty="0" smtClean="0">
                <a:solidFill>
                  <a:srgbClr val="FF0000"/>
                </a:solidFill>
                <a:latin typeface="Consolas" pitchFamily="49" charset="0"/>
              </a:rPr>
              <a:t>value</a:t>
            </a:r>
            <a:r>
              <a:rPr lang="en-US" dirty="0" smtClean="0">
                <a:latin typeface="Consolas" pitchFamily="49" charset="0"/>
              </a:rPr>
              <a:t>="</a:t>
            </a:r>
            <a:r>
              <a:rPr lang="en-US" b="1" dirty="0" smtClean="0">
                <a:solidFill>
                  <a:schemeClr val="accent1"/>
                </a:solidFill>
                <a:latin typeface="Consolas" pitchFamily="49" charset="0"/>
              </a:rPr>
              <a:t>Search</a:t>
            </a:r>
            <a:r>
              <a:rPr lang="en-US" dirty="0" smtClean="0">
                <a:latin typeface="Consolas" pitchFamily="49" charset="0"/>
              </a:rPr>
              <a:t>" </a:t>
            </a:r>
            <a:r>
              <a:rPr lang="en-US" dirty="0" smtClean="0">
                <a:solidFill>
                  <a:schemeClr val="tx2"/>
                </a:solidFill>
                <a:latin typeface="Consolas" pitchFamily="49" charset="0"/>
              </a:rPr>
              <a:t>/&gt;</a:t>
            </a:r>
          </a:p>
          <a:p>
            <a:pPr>
              <a:buNone/>
            </a:pPr>
            <a:r>
              <a:rPr lang="en-US" dirty="0" smtClean="0">
                <a:solidFill>
                  <a:schemeClr val="tx2"/>
                </a:solidFill>
                <a:latin typeface="Consolas" pitchFamily="49" charset="0"/>
              </a:rPr>
              <a:t>   &lt;h2&gt;</a:t>
            </a:r>
            <a:r>
              <a:rPr lang="en-US" b="1" dirty="0" smtClean="0">
                <a:latin typeface="Consolas" pitchFamily="49" charset="0"/>
              </a:rPr>
              <a:t>Results:</a:t>
            </a:r>
            <a:r>
              <a:rPr lang="en-US" dirty="0" smtClean="0">
                <a:solidFill>
                  <a:schemeClr val="tx2"/>
                </a:solidFill>
                <a:latin typeface="Consolas" pitchFamily="49" charset="0"/>
              </a:rPr>
              <a:t>&lt;/h2&gt;</a:t>
            </a:r>
          </a:p>
          <a:p>
            <a:pPr>
              <a:buNone/>
            </a:pPr>
            <a:r>
              <a:rPr lang="en-US" dirty="0" smtClean="0">
                <a:solidFill>
                  <a:schemeClr val="tx2"/>
                </a:solidFill>
                <a:latin typeface="Consolas" pitchFamily="49" charset="0"/>
              </a:rPr>
              <a:t>   &lt;div</a:t>
            </a:r>
            <a:r>
              <a:rPr lang="en-US" dirty="0" smtClean="0">
                <a:latin typeface="Consolas" pitchFamily="49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onsolas" pitchFamily="49" charset="0"/>
              </a:rPr>
              <a:t>id</a:t>
            </a:r>
            <a:r>
              <a:rPr lang="en-US" dirty="0" smtClean="0">
                <a:latin typeface="Consolas" pitchFamily="49" charset="0"/>
              </a:rPr>
              <a:t>="</a:t>
            </a:r>
            <a:r>
              <a:rPr lang="en-US" b="1" dirty="0" smtClean="0">
                <a:solidFill>
                  <a:schemeClr val="accent1"/>
                </a:solidFill>
                <a:latin typeface="Consolas" pitchFamily="49" charset="0"/>
              </a:rPr>
              <a:t>stats</a:t>
            </a:r>
            <a:r>
              <a:rPr lang="en-US" dirty="0" smtClean="0">
                <a:latin typeface="Consolas" pitchFamily="49" charset="0"/>
              </a:rPr>
              <a:t>"</a:t>
            </a:r>
            <a:r>
              <a:rPr lang="en-US" dirty="0" smtClean="0">
                <a:solidFill>
                  <a:schemeClr val="tx2"/>
                </a:solidFill>
                <a:latin typeface="Consolas" pitchFamily="49" charset="0"/>
              </a:rPr>
              <a:t>&gt;&lt;/div&gt;</a:t>
            </a:r>
          </a:p>
          <a:p>
            <a:pPr>
              <a:buNone/>
            </a:pPr>
            <a:r>
              <a:rPr lang="en-US" dirty="0" smtClean="0">
                <a:solidFill>
                  <a:schemeClr val="tx2"/>
                </a:solidFill>
                <a:latin typeface="Consolas" pitchFamily="49" charset="0"/>
              </a:rPr>
              <a:t>   &lt;</a:t>
            </a:r>
            <a:r>
              <a:rPr lang="en-US" dirty="0" err="1" smtClean="0">
                <a:solidFill>
                  <a:schemeClr val="tx2"/>
                </a:solidFill>
                <a:latin typeface="Consolas" pitchFamily="49" charset="0"/>
              </a:rPr>
              <a:t>ul</a:t>
            </a:r>
            <a:r>
              <a:rPr lang="en-US" dirty="0" smtClean="0">
                <a:latin typeface="Consolas" pitchFamily="49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onsolas" pitchFamily="49" charset="0"/>
              </a:rPr>
              <a:t>id</a:t>
            </a:r>
            <a:r>
              <a:rPr lang="en-US" dirty="0" smtClean="0">
                <a:latin typeface="Consolas" pitchFamily="49" charset="0"/>
              </a:rPr>
              <a:t>="</a:t>
            </a:r>
            <a:r>
              <a:rPr lang="en-US" b="1" dirty="0" smtClean="0">
                <a:solidFill>
                  <a:schemeClr val="accent1"/>
                </a:solidFill>
                <a:latin typeface="Consolas" pitchFamily="49" charset="0"/>
              </a:rPr>
              <a:t>results</a:t>
            </a:r>
            <a:r>
              <a:rPr lang="en-US" dirty="0" smtClean="0">
                <a:latin typeface="Consolas" pitchFamily="49" charset="0"/>
              </a:rPr>
              <a:t>"</a:t>
            </a:r>
            <a:r>
              <a:rPr lang="en-US" dirty="0" smtClean="0">
                <a:solidFill>
                  <a:schemeClr val="tx2"/>
                </a:solidFill>
                <a:latin typeface="Consolas" pitchFamily="49" charset="0"/>
              </a:rPr>
              <a:t>&gt;&lt;/</a:t>
            </a:r>
            <a:r>
              <a:rPr lang="en-US" dirty="0" err="1" smtClean="0">
                <a:solidFill>
                  <a:schemeClr val="tx2"/>
                </a:solidFill>
                <a:latin typeface="Consolas" pitchFamily="49" charset="0"/>
              </a:rPr>
              <a:t>ul</a:t>
            </a:r>
            <a:r>
              <a:rPr lang="en-US" dirty="0" smtClean="0">
                <a:solidFill>
                  <a:schemeClr val="tx2"/>
                </a:solidFill>
                <a:latin typeface="Consolas" pitchFamily="49" charset="0"/>
              </a:rPr>
              <a:t>&gt;</a:t>
            </a:r>
          </a:p>
          <a:p>
            <a:pPr>
              <a:buNone/>
            </a:pPr>
            <a:r>
              <a:rPr lang="en-US" dirty="0" smtClean="0">
                <a:solidFill>
                  <a:schemeClr val="tx2"/>
                </a:solidFill>
                <a:latin typeface="Consolas" pitchFamily="49" charset="0"/>
              </a:rPr>
              <a:t> &lt;/body&gt;</a:t>
            </a:r>
          </a:p>
          <a:p>
            <a:pPr>
              <a:buNone/>
            </a:pPr>
            <a:r>
              <a:rPr lang="en-US" dirty="0" smtClean="0">
                <a:solidFill>
                  <a:schemeClr val="tx2"/>
                </a:solidFill>
                <a:latin typeface="Consolas" pitchFamily="49" charset="0"/>
              </a:rPr>
              <a:t>&lt;/html&gt;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63137" y="1815737"/>
            <a:ext cx="6261463" cy="4495800"/>
            <a:chOff x="1439564" y="2048841"/>
            <a:chExt cx="5923005" cy="3956974"/>
          </a:xfrm>
        </p:grpSpPr>
        <p:sp>
          <p:nvSpPr>
            <p:cNvPr id="52" name="Rounded Rectangle 51"/>
            <p:cNvSpPr/>
            <p:nvPr/>
          </p:nvSpPr>
          <p:spPr>
            <a:xfrm>
              <a:off x="1439564" y="2048841"/>
              <a:ext cx="5923005" cy="3956974"/>
            </a:xfrm>
            <a:prstGeom prst="roundRect">
              <a:avLst>
                <a:gd name="adj" fmla="val 13699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buNone/>
              </a:pPr>
              <a:endParaRPr lang="en-US" dirty="0" smtClean="0">
                <a:solidFill>
                  <a:schemeClr val="tx2"/>
                </a:solidFill>
                <a:latin typeface="Consolas" pitchFamily="49" charset="0"/>
              </a:endParaRPr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4495800" y="3733800"/>
              <a:ext cx="914400" cy="6096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body</a:t>
              </a:r>
              <a:endParaRPr lang="en-US" dirty="0"/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2473055" y="5029200"/>
              <a:ext cx="685800" cy="60960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</a:t>
              </a:r>
              <a:r>
                <a:rPr lang="en-US" dirty="0" smtClean="0">
                  <a:latin typeface="Calibri" pitchFamily="34" charset="0"/>
                </a:rPr>
                <a:t>1</a:t>
              </a:r>
              <a:endParaRPr lang="en-US" dirty="0">
                <a:latin typeface="Calibri" pitchFamily="34" charset="0"/>
              </a:endParaRP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3255835" y="5029200"/>
              <a:ext cx="762000" cy="6096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input</a:t>
              </a:r>
              <a:endParaRPr lang="en-US" dirty="0"/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4114815" y="5029200"/>
              <a:ext cx="762000" cy="6096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input</a:t>
              </a:r>
              <a:endParaRPr lang="en-US" dirty="0"/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4980720" y="5029200"/>
              <a:ext cx="685800" cy="60960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</a:t>
              </a:r>
              <a:r>
                <a:rPr lang="en-US" dirty="0" smtClean="0">
                  <a:latin typeface="Calibri" pitchFamily="34" charset="0"/>
                </a:rPr>
                <a:t>2</a:t>
              </a:r>
              <a:endParaRPr lang="en-US" dirty="0">
                <a:latin typeface="Calibri" pitchFamily="34" charset="0"/>
              </a:endParaRPr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5777355" y="5029200"/>
              <a:ext cx="609600" cy="6096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div</a:t>
              </a:r>
              <a:endParaRPr lang="en-US" dirty="0"/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6477000" y="5029200"/>
              <a:ext cx="533400" cy="6096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ul</a:t>
              </a:r>
              <a:endParaRPr lang="en-US" dirty="0"/>
            </a:p>
          </p:txBody>
        </p:sp>
        <p:cxnSp>
          <p:nvCxnSpPr>
            <p:cNvPr id="60" name="Straight Arrow Connector 59"/>
            <p:cNvCxnSpPr>
              <a:stCxn id="53" idx="2"/>
              <a:endCxn id="54" idx="0"/>
            </p:cNvCxnSpPr>
            <p:nvPr/>
          </p:nvCxnSpPr>
          <p:spPr>
            <a:xfrm rot="5400000">
              <a:off x="3541578" y="3617778"/>
              <a:ext cx="685800" cy="213704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53" idx="2"/>
              <a:endCxn id="55" idx="0"/>
            </p:cNvCxnSpPr>
            <p:nvPr/>
          </p:nvCxnSpPr>
          <p:spPr>
            <a:xfrm rot="5400000">
              <a:off x="3952018" y="4028218"/>
              <a:ext cx="685800" cy="131616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53" idx="2"/>
              <a:endCxn id="56" idx="0"/>
            </p:cNvCxnSpPr>
            <p:nvPr/>
          </p:nvCxnSpPr>
          <p:spPr>
            <a:xfrm rot="5400000">
              <a:off x="4381508" y="4457708"/>
              <a:ext cx="685800" cy="45718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53" idx="2"/>
              <a:endCxn id="57" idx="0"/>
            </p:cNvCxnSpPr>
            <p:nvPr/>
          </p:nvCxnSpPr>
          <p:spPr>
            <a:xfrm rot="16200000" flipH="1">
              <a:off x="4795410" y="4500990"/>
              <a:ext cx="685800" cy="37062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53" idx="2"/>
              <a:endCxn id="58" idx="0"/>
            </p:cNvCxnSpPr>
            <p:nvPr/>
          </p:nvCxnSpPr>
          <p:spPr>
            <a:xfrm rot="16200000" flipH="1">
              <a:off x="5174677" y="4121722"/>
              <a:ext cx="685800" cy="112915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53" idx="2"/>
              <a:endCxn id="59" idx="0"/>
            </p:cNvCxnSpPr>
            <p:nvPr/>
          </p:nvCxnSpPr>
          <p:spPr>
            <a:xfrm rot="16200000" flipH="1">
              <a:off x="5505450" y="3790950"/>
              <a:ext cx="685800" cy="17907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Rounded Rectangle 65"/>
            <p:cNvSpPr/>
            <p:nvPr/>
          </p:nvSpPr>
          <p:spPr>
            <a:xfrm>
              <a:off x="3505200" y="2362200"/>
              <a:ext cx="1219200" cy="609600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document</a:t>
              </a:r>
              <a:endParaRPr lang="en-US" dirty="0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1981200" y="3366655"/>
              <a:ext cx="914400" cy="609600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head</a:t>
              </a:r>
              <a:endParaRPr lang="en-US" dirty="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1551710" y="4191000"/>
              <a:ext cx="838200" cy="609600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script</a:t>
              </a:r>
              <a:endParaRPr lang="en-US" dirty="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2514600" y="4191000"/>
              <a:ext cx="609599" cy="609600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link</a:t>
              </a:r>
              <a:endParaRPr lang="en-US" dirty="0"/>
            </a:p>
          </p:txBody>
        </p:sp>
        <p:cxnSp>
          <p:nvCxnSpPr>
            <p:cNvPr id="70" name="Straight Arrow Connector 69"/>
            <p:cNvCxnSpPr>
              <a:stCxn id="66" idx="2"/>
              <a:endCxn id="67" idx="0"/>
            </p:cNvCxnSpPr>
            <p:nvPr/>
          </p:nvCxnSpPr>
          <p:spPr>
            <a:xfrm rot="5400000">
              <a:off x="3079173" y="2331027"/>
              <a:ext cx="394855" cy="16764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66" idx="2"/>
              <a:endCxn id="53" idx="0"/>
            </p:cNvCxnSpPr>
            <p:nvPr/>
          </p:nvCxnSpPr>
          <p:spPr>
            <a:xfrm rot="16200000" flipH="1">
              <a:off x="4152900" y="2933700"/>
              <a:ext cx="762000" cy="838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67" idx="2"/>
            </p:cNvCxnSpPr>
            <p:nvPr/>
          </p:nvCxnSpPr>
          <p:spPr>
            <a:xfrm rot="5400000">
              <a:off x="2095500" y="3861955"/>
              <a:ext cx="22860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67" idx="2"/>
              <a:endCxn id="69" idx="0"/>
            </p:cNvCxnSpPr>
            <p:nvPr/>
          </p:nvCxnSpPr>
          <p:spPr>
            <a:xfrm rot="16200000" flipH="1">
              <a:off x="2521528" y="3893127"/>
              <a:ext cx="214745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4822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72200" y="2286000"/>
            <a:ext cx="2514600" cy="375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172200" y="2286000"/>
            <a:ext cx="2514600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8" name="Rectangle 47"/>
          <p:cNvSpPr/>
          <p:nvPr/>
        </p:nvSpPr>
        <p:spPr>
          <a:xfrm>
            <a:off x="228600" y="1676400"/>
            <a:ext cx="5791200" cy="518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2" descr="C:\Documents and Settings\shauvik\My Documents\Downloads\search_i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447800" y="1981200"/>
            <a:ext cx="2562225" cy="4343400"/>
          </a:xfrm>
          <a:prstGeom prst="rect">
            <a:avLst/>
          </a:prstGeom>
          <a:noFill/>
        </p:spPr>
      </p:pic>
      <p:sp>
        <p:nvSpPr>
          <p:cNvPr id="50" name="Rectangular Callout 49"/>
          <p:cNvSpPr/>
          <p:nvPr/>
        </p:nvSpPr>
        <p:spPr>
          <a:xfrm>
            <a:off x="4162425" y="3276600"/>
            <a:ext cx="1600200" cy="457200"/>
          </a:xfrm>
          <a:prstGeom prst="wedgeRectCallout">
            <a:avLst>
              <a:gd name="adj1" fmla="val -96635"/>
              <a:gd name="adj2" fmla="val 1275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shadow</a:t>
            </a:r>
            <a:endParaRPr lang="en-US" dirty="0"/>
          </a:p>
        </p:txBody>
      </p:sp>
      <p:sp>
        <p:nvSpPr>
          <p:cNvPr id="74" name="Rectangular Callout 73"/>
          <p:cNvSpPr/>
          <p:nvPr/>
        </p:nvSpPr>
        <p:spPr>
          <a:xfrm>
            <a:off x="4162425" y="4419600"/>
            <a:ext cx="1600200" cy="457200"/>
          </a:xfrm>
          <a:prstGeom prst="wedgeRectCallout">
            <a:avLst>
              <a:gd name="adj1" fmla="val -114128"/>
              <a:gd name="adj2" fmla="val 1352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 count</a:t>
            </a:r>
            <a:endParaRPr lang="en-US" dirty="0"/>
          </a:p>
        </p:txBody>
      </p:sp>
      <p:sp>
        <p:nvSpPr>
          <p:cNvPr id="80" name="Rectangular Callout 79"/>
          <p:cNvSpPr/>
          <p:nvPr/>
        </p:nvSpPr>
        <p:spPr>
          <a:xfrm>
            <a:off x="4162425" y="5410200"/>
            <a:ext cx="1828800" cy="457200"/>
          </a:xfrm>
          <a:prstGeom prst="wedgeRectCallout">
            <a:avLst>
              <a:gd name="adj1" fmla="val -80309"/>
              <a:gd name="adj2" fmla="val 1760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Displaced border</a:t>
            </a:r>
            <a:endParaRPr lang="en-US" dirty="0"/>
          </a:p>
        </p:txBody>
      </p:sp>
      <p:sp>
        <p:nvSpPr>
          <p:cNvPr id="46" name="Slide Number Placeholder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247F-5E58-4FAE-ACE5-274F6C6361C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26" grpId="0" animBg="1"/>
      <p:bldP spid="26" grpId="1" animBg="1"/>
      <p:bldP spid="48" grpId="0" animBg="1"/>
      <p:bldP spid="50" grpId="0" animBg="1"/>
      <p:bldP spid="74" grpId="0" animBg="1"/>
      <p:bldP spid="8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Georgia Tech Website</a:t>
            </a:r>
            <a:endParaRPr lang="en-US" dirty="0"/>
          </a:p>
        </p:txBody>
      </p:sp>
      <p:pic>
        <p:nvPicPr>
          <p:cNvPr id="35842" name="Picture 2" descr="C:\Documents and Settings\shauvik\My Documents\Downloads\gtedu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676400"/>
            <a:ext cx="4762501" cy="4819650"/>
          </a:xfrm>
          <a:prstGeom prst="rect">
            <a:avLst/>
          </a:prstGeom>
          <a:noFill/>
        </p:spPr>
      </p:pic>
      <p:grpSp>
        <p:nvGrpSpPr>
          <p:cNvPr id="9" name="Group 8"/>
          <p:cNvGrpSpPr/>
          <p:nvPr/>
        </p:nvGrpSpPr>
        <p:grpSpPr>
          <a:xfrm>
            <a:off x="750973" y="2368490"/>
            <a:ext cx="4077332" cy="4184710"/>
            <a:chOff x="750973" y="2512290"/>
            <a:chExt cx="4077332" cy="4184710"/>
          </a:xfrm>
        </p:grpSpPr>
        <p:pic>
          <p:nvPicPr>
            <p:cNvPr id="35843" name="Picture 3" descr="C:\Documents and Settings\shauvik\My Documents\Downloads\gt_ff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50973" y="2512290"/>
              <a:ext cx="4077332" cy="3784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1662545" y="6296890"/>
              <a:ext cx="1811137" cy="40011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Mozilla Firefox</a:t>
              </a:r>
              <a:endParaRPr lang="en-US" sz="2000" b="1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901367" y="2348345"/>
            <a:ext cx="4088756" cy="4217672"/>
            <a:chOff x="4901367" y="2493183"/>
            <a:chExt cx="4088756" cy="4217672"/>
          </a:xfrm>
        </p:grpSpPr>
        <p:pic>
          <p:nvPicPr>
            <p:cNvPr id="35844" name="Picture 4" descr="C:\Documents and Settings\shauvik\My Documents\Downloads\gt_ie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901367" y="2493183"/>
              <a:ext cx="4088756" cy="381756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5964380" y="6310745"/>
              <a:ext cx="2079415" cy="40011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Internet Explorer</a:t>
              </a:r>
              <a:endParaRPr lang="en-US" sz="2000" b="1" dirty="0"/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247F-5E58-4FAE-ACE5-274F6C6361C8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IEEE TSE Website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6866" name="Picture 2" descr="C:\Documents and Settings\shauvik\My Documents\Downloads\TSE_Chrom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20090"/>
            <a:ext cx="6096001" cy="3810000"/>
          </a:xfrm>
          <a:prstGeom prst="rect">
            <a:avLst/>
          </a:prstGeom>
          <a:noFill/>
        </p:spPr>
      </p:pic>
      <p:pic>
        <p:nvPicPr>
          <p:cNvPr id="36867" name="Picture 3" descr="C:\Documents and Settings\shauvik\My Documents\Downloads\TSE_Safar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1918855"/>
            <a:ext cx="6105525" cy="4295775"/>
          </a:xfrm>
          <a:prstGeom prst="rect">
            <a:avLst/>
          </a:prstGeom>
          <a:noFill/>
        </p:spPr>
      </p:pic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0400" y="1330036"/>
            <a:ext cx="5857876" cy="7455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247F-5E58-4FAE-ACE5-274F6C6361C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 L -2.5E-6 -0.30417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Commercial Services</a:t>
            </a:r>
            <a:endParaRPr lang="en-US" dirty="0"/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524000"/>
            <a:ext cx="6096000" cy="4542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52550" y="1752600"/>
            <a:ext cx="6191250" cy="4639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9" name="Group 8"/>
          <p:cNvGrpSpPr/>
          <p:nvPr/>
        </p:nvGrpSpPr>
        <p:grpSpPr>
          <a:xfrm>
            <a:off x="2819400" y="3491345"/>
            <a:ext cx="4447310" cy="2376055"/>
            <a:chOff x="2819400" y="3491345"/>
            <a:chExt cx="4447310" cy="2376055"/>
          </a:xfrm>
        </p:grpSpPr>
        <p:sp>
          <p:nvSpPr>
            <p:cNvPr id="6" name="Rounded Rectangle 5"/>
            <p:cNvSpPr/>
            <p:nvPr/>
          </p:nvSpPr>
          <p:spPr>
            <a:xfrm>
              <a:off x="2819400" y="5562600"/>
              <a:ext cx="2057400" cy="3048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5479469" y="3491345"/>
              <a:ext cx="1787235" cy="3048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486400" y="4966855"/>
              <a:ext cx="1780310" cy="270165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38400" y="2057400"/>
            <a:ext cx="6388376" cy="4596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247F-5E58-4FAE-ACE5-274F6C6361C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Challenges  and Issues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644809" y="1981200"/>
            <a:ext cx="1930336" cy="1941731"/>
            <a:chOff x="644809" y="1981200"/>
            <a:chExt cx="1930336" cy="1941731"/>
          </a:xfrm>
        </p:grpSpPr>
        <p:grpSp>
          <p:nvGrpSpPr>
            <p:cNvPr id="6" name="Group 5"/>
            <p:cNvGrpSpPr/>
            <p:nvPr/>
          </p:nvGrpSpPr>
          <p:grpSpPr>
            <a:xfrm>
              <a:off x="914400" y="1981200"/>
              <a:ext cx="946300" cy="1228310"/>
              <a:chOff x="539741" y="1728484"/>
              <a:chExt cx="1187300" cy="1514890"/>
            </a:xfrm>
          </p:grpSpPr>
          <p:sp>
            <p:nvSpPr>
              <p:cNvPr id="4" name="Oval 3"/>
              <p:cNvSpPr/>
              <p:nvPr/>
            </p:nvSpPr>
            <p:spPr>
              <a:xfrm rot="19806840">
                <a:off x="539741" y="1728484"/>
                <a:ext cx="1066800" cy="9218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Can 4"/>
              <p:cNvSpPr/>
              <p:nvPr/>
            </p:nvSpPr>
            <p:spPr>
              <a:xfrm rot="-13140000">
                <a:off x="1498441" y="2420414"/>
                <a:ext cx="228600" cy="822960"/>
              </a:xfrm>
              <a:prstGeom prst="can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644809" y="3276600"/>
              <a:ext cx="19303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Manual inspection</a:t>
              </a:r>
            </a:p>
            <a:p>
              <a:pPr algn="ctr"/>
              <a:r>
                <a:rPr lang="en-US" dirty="0" smtClean="0"/>
                <a:t>is expensive</a:t>
              </a:r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05600" y="1828800"/>
            <a:ext cx="1849955" cy="2006263"/>
            <a:chOff x="817045" y="4431268"/>
            <a:chExt cx="1849955" cy="2006263"/>
          </a:xfrm>
        </p:grpSpPr>
        <p:pic>
          <p:nvPicPr>
            <p:cNvPr id="1030" name="Picture 6" descr=" Desktop Wallpaper · Gallery · Miscellaneous &#10; Nvidia Eye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38200" y="4431268"/>
              <a:ext cx="1828800" cy="1371600"/>
            </a:xfrm>
            <a:prstGeom prst="rect">
              <a:avLst/>
            </a:prstGeom>
            <a:noFill/>
          </p:spPr>
        </p:pic>
        <p:sp>
          <p:nvSpPr>
            <p:cNvPr id="50" name="TextBox 49"/>
            <p:cNvSpPr txBox="1"/>
            <p:nvPr/>
          </p:nvSpPr>
          <p:spPr>
            <a:xfrm>
              <a:off x="817045" y="5791200"/>
              <a:ext cx="1773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Mimic end user’s</a:t>
              </a:r>
            </a:p>
            <a:p>
              <a:pPr algn="ctr"/>
              <a:r>
                <a:rPr lang="en-US" dirty="0" smtClean="0"/>
                <a:t>perception </a:t>
              </a:r>
              <a:endParaRPr lang="en-US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733800" y="4414389"/>
            <a:ext cx="1707519" cy="1972556"/>
            <a:chOff x="3733800" y="4414389"/>
            <a:chExt cx="1707519" cy="1972556"/>
          </a:xfrm>
        </p:grpSpPr>
        <p:pic>
          <p:nvPicPr>
            <p:cNvPr id="1032" name="Picture 8" descr="http://www.racineweb.com/images/code_snip.gi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810000" y="4414389"/>
              <a:ext cx="1422442" cy="1303258"/>
            </a:xfrm>
            <a:prstGeom prst="rect">
              <a:avLst/>
            </a:prstGeom>
            <a:noFill/>
          </p:spPr>
        </p:pic>
        <p:sp>
          <p:nvSpPr>
            <p:cNvPr id="51" name="TextBox 50"/>
            <p:cNvSpPr txBox="1"/>
            <p:nvPr/>
          </p:nvSpPr>
          <p:spPr>
            <a:xfrm>
              <a:off x="3733800" y="5740614"/>
              <a:ext cx="17075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Locate  broken </a:t>
              </a:r>
            </a:p>
            <a:p>
              <a:r>
                <a:rPr lang="en-US" dirty="0" smtClean="0"/>
                <a:t>element in code</a:t>
              </a:r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505200" y="1981200"/>
            <a:ext cx="1981200" cy="1941731"/>
            <a:chOff x="3505200" y="1981200"/>
            <a:chExt cx="1981200" cy="1941731"/>
          </a:xfrm>
        </p:grpSpPr>
        <p:grpSp>
          <p:nvGrpSpPr>
            <p:cNvPr id="44" name="Group 43"/>
            <p:cNvGrpSpPr/>
            <p:nvPr/>
          </p:nvGrpSpPr>
          <p:grpSpPr>
            <a:xfrm>
              <a:off x="3505200" y="1981200"/>
              <a:ext cx="1981200" cy="1066800"/>
              <a:chOff x="3429000" y="1676400"/>
              <a:chExt cx="1981200" cy="106680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33800" y="1676400"/>
                <a:ext cx="228600" cy="2286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3886200" y="2133600"/>
                <a:ext cx="228600" cy="228600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3733800" y="2514600"/>
                <a:ext cx="228600" cy="228600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3581400" y="2133600"/>
                <a:ext cx="228600" cy="22860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4038600" y="2514600"/>
                <a:ext cx="228600" cy="228600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3429000" y="2514600"/>
                <a:ext cx="228600" cy="228600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/>
              <p:cNvCxnSpPr>
                <a:stCxn id="7" idx="4"/>
                <a:endCxn id="10" idx="0"/>
              </p:cNvCxnSpPr>
              <p:nvPr/>
            </p:nvCxnSpPr>
            <p:spPr>
              <a:xfrm rot="5400000">
                <a:off x="3657600" y="1943100"/>
                <a:ext cx="228600" cy="15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>
                <a:stCxn id="8" idx="4"/>
                <a:endCxn id="9" idx="0"/>
              </p:cNvCxnSpPr>
              <p:nvPr/>
            </p:nvCxnSpPr>
            <p:spPr>
              <a:xfrm rot="5400000">
                <a:off x="3848100" y="2362200"/>
                <a:ext cx="152400" cy="15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>
                <a:stCxn id="10" idx="4"/>
                <a:endCxn id="12" idx="0"/>
              </p:cNvCxnSpPr>
              <p:nvPr/>
            </p:nvCxnSpPr>
            <p:spPr>
              <a:xfrm rot="5400000">
                <a:off x="3543300" y="2362200"/>
                <a:ext cx="152400" cy="15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7" idx="4"/>
                <a:endCxn id="8" idx="0"/>
              </p:cNvCxnSpPr>
              <p:nvPr/>
            </p:nvCxnSpPr>
            <p:spPr>
              <a:xfrm rot="16200000" flipH="1">
                <a:off x="3810000" y="1943100"/>
                <a:ext cx="228600" cy="15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stCxn id="8" idx="4"/>
                <a:endCxn id="11" idx="0"/>
              </p:cNvCxnSpPr>
              <p:nvPr/>
            </p:nvCxnSpPr>
            <p:spPr>
              <a:xfrm rot="16200000" flipH="1">
                <a:off x="4000500" y="2362200"/>
                <a:ext cx="152400" cy="15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/>
              <p:cNvSpPr/>
              <p:nvPr/>
            </p:nvSpPr>
            <p:spPr>
              <a:xfrm>
                <a:off x="4724400" y="1676400"/>
                <a:ext cx="228600" cy="2286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876800" y="2133600"/>
                <a:ext cx="228600" cy="228600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4724400" y="2514600"/>
                <a:ext cx="228600" cy="228600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572000" y="2133600"/>
                <a:ext cx="228600" cy="22860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5181600" y="2133600"/>
                <a:ext cx="228600" cy="228600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4419600" y="2514600"/>
                <a:ext cx="228600" cy="228600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Connector 35"/>
              <p:cNvCxnSpPr>
                <a:stCxn id="30" idx="4"/>
                <a:endCxn id="33" idx="0"/>
              </p:cNvCxnSpPr>
              <p:nvPr/>
            </p:nvCxnSpPr>
            <p:spPr>
              <a:xfrm rot="5400000">
                <a:off x="4648200" y="1943100"/>
                <a:ext cx="228600" cy="15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stCxn id="33" idx="4"/>
                <a:endCxn id="32" idx="0"/>
              </p:cNvCxnSpPr>
              <p:nvPr/>
            </p:nvCxnSpPr>
            <p:spPr>
              <a:xfrm rot="16200000" flipH="1">
                <a:off x="4686300" y="2362200"/>
                <a:ext cx="152400" cy="15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stCxn id="33" idx="4"/>
                <a:endCxn id="35" idx="0"/>
              </p:cNvCxnSpPr>
              <p:nvPr/>
            </p:nvCxnSpPr>
            <p:spPr>
              <a:xfrm rot="5400000">
                <a:off x="4533900" y="2362200"/>
                <a:ext cx="152400" cy="15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stCxn id="30" idx="4"/>
                <a:endCxn id="31" idx="0"/>
              </p:cNvCxnSpPr>
              <p:nvPr/>
            </p:nvCxnSpPr>
            <p:spPr>
              <a:xfrm rot="16200000" flipH="1">
                <a:off x="4800600" y="1943100"/>
                <a:ext cx="228600" cy="15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stCxn id="30" idx="4"/>
                <a:endCxn id="34" idx="0"/>
              </p:cNvCxnSpPr>
              <p:nvPr/>
            </p:nvCxnSpPr>
            <p:spPr>
              <a:xfrm rot="16200000" flipH="1">
                <a:off x="4953000" y="1790700"/>
                <a:ext cx="228600" cy="457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TextBox 51"/>
            <p:cNvSpPr txBox="1"/>
            <p:nvPr/>
          </p:nvSpPr>
          <p:spPr>
            <a:xfrm>
              <a:off x="3551255" y="3276600"/>
              <a:ext cx="19351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DOM differs </a:t>
              </a:r>
            </a:p>
            <a:p>
              <a:pPr algn="ctr"/>
              <a:r>
                <a:rPr lang="en-US" dirty="0" smtClean="0"/>
                <a:t>between browsers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57200" y="4648200"/>
            <a:ext cx="2534668" cy="1747637"/>
            <a:chOff x="6172200" y="2138563"/>
            <a:chExt cx="2534668" cy="1747637"/>
          </a:xfrm>
        </p:grpSpPr>
        <p:pic>
          <p:nvPicPr>
            <p:cNvPr id="1026" name="Picture 2" descr="http://www.ninthlink.com/wordpress/wp-content/uploads/2009/04/online-ads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362700" y="2367230"/>
              <a:ext cx="1485900" cy="909370"/>
            </a:xfrm>
            <a:prstGeom prst="rect">
              <a:avLst/>
            </a:prstGeom>
            <a:noFill/>
          </p:spPr>
        </p:pic>
        <p:sp>
          <p:nvSpPr>
            <p:cNvPr id="53" name="TextBox 52"/>
            <p:cNvSpPr txBox="1"/>
            <p:nvPr/>
          </p:nvSpPr>
          <p:spPr>
            <a:xfrm>
              <a:off x="6172200" y="3239869"/>
              <a:ext cx="25346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Ignore variable elements</a:t>
              </a:r>
            </a:p>
            <a:p>
              <a:pPr algn="ctr"/>
              <a:r>
                <a:rPr lang="en-US" dirty="0" smtClean="0"/>
                <a:t>on webpage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 rot="1267676">
              <a:off x="7134013" y="2138563"/>
              <a:ext cx="13949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 smtClean="0">
                  <a:latin typeface="Arial Black" pitchFamily="34" charset="0"/>
                </a:rPr>
                <a:t>15 Sep 2010</a:t>
              </a:r>
            </a:p>
            <a:p>
              <a:pPr algn="r"/>
              <a:r>
                <a:rPr lang="en-US" sz="1400" dirty="0" smtClean="0">
                  <a:latin typeface="Arial Black" pitchFamily="34" charset="0"/>
                </a:rPr>
                <a:t>3:15pm</a:t>
              </a:r>
              <a:endParaRPr lang="en-US" sz="1400" dirty="0">
                <a:latin typeface="Arial Black" pitchFamily="34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6172200" y="4260275"/>
            <a:ext cx="2628989" cy="2094131"/>
            <a:chOff x="6172200" y="4260275"/>
            <a:chExt cx="2628989" cy="2094131"/>
          </a:xfrm>
        </p:grpSpPr>
        <p:pic>
          <p:nvPicPr>
            <p:cNvPr id="1036" name="Picture 12" descr="http://www.financetechnews.com/wp-content/uploads/web-security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781800" y="4260275"/>
              <a:ext cx="1447800" cy="1447800"/>
            </a:xfrm>
            <a:prstGeom prst="rect">
              <a:avLst/>
            </a:prstGeom>
            <a:noFill/>
          </p:spPr>
        </p:pic>
        <p:sp>
          <p:nvSpPr>
            <p:cNvPr id="57" name="TextBox 56"/>
            <p:cNvSpPr txBox="1"/>
            <p:nvPr/>
          </p:nvSpPr>
          <p:spPr>
            <a:xfrm>
              <a:off x="6172200" y="5708075"/>
              <a:ext cx="26289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Even work with </a:t>
              </a:r>
            </a:p>
            <a:p>
              <a:pPr algn="ctr"/>
              <a:r>
                <a:rPr lang="en-US" dirty="0" smtClean="0"/>
                <a:t>browser security controls</a:t>
              </a:r>
              <a:endParaRPr lang="en-US" dirty="0"/>
            </a:p>
          </p:txBody>
        </p:sp>
      </p:grpSp>
      <p:sp>
        <p:nvSpPr>
          <p:cNvPr id="48" name="Slide Number Placeholder 4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247F-5E58-4FAE-ACE5-274F6C6361C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Technique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5191"/>
            <a:ext cx="8458200" cy="2111009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Goal</a:t>
            </a:r>
            <a:r>
              <a:rPr lang="en-US" sz="2800" dirty="0" smtClean="0"/>
              <a:t>:</a:t>
            </a:r>
            <a:br>
              <a:rPr lang="en-US" sz="2800" dirty="0" smtClean="0"/>
            </a:br>
            <a:r>
              <a:rPr lang="en-US" sz="2800" dirty="0" smtClean="0"/>
              <a:t>Compare behavior of web pages in different browsers</a:t>
            </a:r>
          </a:p>
          <a:p>
            <a:endParaRPr lang="en-US" sz="2800" dirty="0" smtClean="0"/>
          </a:p>
          <a:p>
            <a:r>
              <a:rPr lang="en-US" sz="2800" dirty="0" smtClean="0"/>
              <a:t>High level view of the approach:</a:t>
            </a:r>
          </a:p>
        </p:txBody>
      </p:sp>
      <p:grpSp>
        <p:nvGrpSpPr>
          <p:cNvPr id="5" name="Group 12"/>
          <p:cNvGrpSpPr/>
          <p:nvPr/>
        </p:nvGrpSpPr>
        <p:grpSpPr>
          <a:xfrm>
            <a:off x="609600" y="5153890"/>
            <a:ext cx="1117600" cy="1142274"/>
            <a:chOff x="7010400" y="3657600"/>
            <a:chExt cx="1117600" cy="1142274"/>
          </a:xfrm>
        </p:grpSpPr>
        <p:pic>
          <p:nvPicPr>
            <p:cNvPr id="9" name="Picture 1" descr="C:\Documents and Settings\shauvik\Desktop\BrowserIcons\PNG\Safari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010400" y="4241074"/>
              <a:ext cx="558800" cy="558800"/>
            </a:xfrm>
            <a:prstGeom prst="rect">
              <a:avLst/>
            </a:prstGeom>
            <a:noFill/>
          </p:spPr>
        </p:pic>
        <p:pic>
          <p:nvPicPr>
            <p:cNvPr id="10" name="Picture 2" descr="C:\Documents and Settings\shauvik\Desktop\BrowserIcons\PNG\Chrom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010400" y="3670663"/>
              <a:ext cx="508000" cy="508000"/>
            </a:xfrm>
            <a:prstGeom prst="rect">
              <a:avLst/>
            </a:prstGeom>
            <a:noFill/>
          </p:spPr>
        </p:pic>
        <p:pic>
          <p:nvPicPr>
            <p:cNvPr id="11" name="Picture 4" descr="C:\Documents and Settings\shauvik\Desktop\BrowserIcons\PNG\IE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00" y="3657600"/>
              <a:ext cx="508000" cy="508000"/>
            </a:xfrm>
            <a:prstGeom prst="rect">
              <a:avLst/>
            </a:prstGeom>
            <a:noFill/>
          </p:spPr>
        </p:pic>
        <p:pic>
          <p:nvPicPr>
            <p:cNvPr id="12" name="Picture 5" descr="C:\Documents and Settings\shauvik\Desktop\BrowserIcons\PNG\Opera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620000" y="4267200"/>
              <a:ext cx="508000" cy="508000"/>
            </a:xfrm>
            <a:prstGeom prst="rect">
              <a:avLst/>
            </a:prstGeom>
            <a:noFill/>
          </p:spPr>
        </p:pic>
      </p:grpSp>
      <p:pic>
        <p:nvPicPr>
          <p:cNvPr id="13" name="Picture 3" descr="C:\Documents and Settings\shauvik\Desktop\BrowserIcons\PNG\Firefox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25719" y="4318000"/>
            <a:ext cx="533816" cy="533816"/>
          </a:xfrm>
          <a:prstGeom prst="rect">
            <a:avLst/>
          </a:prstGeom>
          <a:noFill/>
        </p:spPr>
      </p:pic>
      <p:grpSp>
        <p:nvGrpSpPr>
          <p:cNvPr id="112" name="Group 111"/>
          <p:cNvGrpSpPr/>
          <p:nvPr/>
        </p:nvGrpSpPr>
        <p:grpSpPr>
          <a:xfrm>
            <a:off x="2331160" y="4191000"/>
            <a:ext cx="1339835" cy="634804"/>
            <a:chOff x="1714625" y="4495800"/>
            <a:chExt cx="1339835" cy="634804"/>
          </a:xfrm>
        </p:grpSpPr>
        <p:pic>
          <p:nvPicPr>
            <p:cNvPr id="17" name="Picture 5" descr="C:\Documents and Settings\shauvik\Desktop\gatech_full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438400" y="4495800"/>
              <a:ext cx="616060" cy="634804"/>
            </a:xfrm>
            <a:prstGeom prst="rect">
              <a:avLst/>
            </a:prstGeom>
            <a:noFill/>
          </p:spPr>
        </p:pic>
        <p:grpSp>
          <p:nvGrpSpPr>
            <p:cNvPr id="80" name="Group 79"/>
            <p:cNvGrpSpPr/>
            <p:nvPr/>
          </p:nvGrpSpPr>
          <p:grpSpPr>
            <a:xfrm>
              <a:off x="1714625" y="4567460"/>
              <a:ext cx="647576" cy="461740"/>
              <a:chOff x="571375" y="2823940"/>
              <a:chExt cx="3695825" cy="2205260"/>
            </a:xfrm>
          </p:grpSpPr>
          <p:sp>
            <p:nvSpPr>
              <p:cNvPr id="81" name="Rounded Rectangle 80"/>
              <p:cNvSpPr/>
              <p:nvPr/>
            </p:nvSpPr>
            <p:spPr>
              <a:xfrm>
                <a:off x="2154385" y="2823940"/>
                <a:ext cx="7620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Rounded Rectangle 81"/>
              <p:cNvSpPr/>
              <p:nvPr/>
            </p:nvSpPr>
            <p:spPr>
              <a:xfrm>
                <a:off x="1025235" y="3322705"/>
                <a:ext cx="5334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Rounded Rectangle 82"/>
              <p:cNvSpPr/>
              <p:nvPr/>
            </p:nvSpPr>
            <p:spPr>
              <a:xfrm>
                <a:off x="2992585" y="3357340"/>
                <a:ext cx="5334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Rounded Rectangle 83"/>
              <p:cNvSpPr/>
              <p:nvPr/>
            </p:nvSpPr>
            <p:spPr>
              <a:xfrm>
                <a:off x="2265220" y="3357340"/>
                <a:ext cx="5334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Rounded Rectangle 84"/>
              <p:cNvSpPr/>
              <p:nvPr/>
            </p:nvSpPr>
            <p:spPr>
              <a:xfrm>
                <a:off x="571375" y="3889310"/>
                <a:ext cx="457200" cy="304800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Calibri" pitchFamily="34" charset="0"/>
                </a:endParaRPr>
              </a:p>
            </p:txBody>
          </p:sp>
          <p:sp>
            <p:nvSpPr>
              <p:cNvPr id="86" name="Rounded Rectangle 85"/>
              <p:cNvSpPr/>
              <p:nvPr/>
            </p:nvSpPr>
            <p:spPr>
              <a:xfrm>
                <a:off x="1087575" y="3889310"/>
                <a:ext cx="3810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Calibri" pitchFamily="34" charset="0"/>
                </a:endParaRPr>
              </a:p>
            </p:txBody>
          </p:sp>
          <p:sp>
            <p:nvSpPr>
              <p:cNvPr id="87" name="Rounded Rectangle 86"/>
              <p:cNvSpPr/>
              <p:nvPr/>
            </p:nvSpPr>
            <p:spPr>
              <a:xfrm>
                <a:off x="1523995" y="3889310"/>
                <a:ext cx="4572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8" name="Straight Arrow Connector 87"/>
              <p:cNvCxnSpPr>
                <a:stCxn id="81" idx="2"/>
                <a:endCxn id="82" idx="0"/>
              </p:cNvCxnSpPr>
              <p:nvPr/>
            </p:nvCxnSpPr>
            <p:spPr>
              <a:xfrm rot="5400000">
                <a:off x="1816678" y="2603997"/>
                <a:ext cx="193965" cy="1243450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89" name="Straight Arrow Connector 88"/>
              <p:cNvCxnSpPr>
                <a:stCxn id="81" idx="2"/>
                <a:endCxn id="84" idx="0"/>
              </p:cNvCxnSpPr>
              <p:nvPr/>
            </p:nvCxnSpPr>
            <p:spPr>
              <a:xfrm rot="5400000">
                <a:off x="2419353" y="3241308"/>
                <a:ext cx="228600" cy="3465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90" name="Straight Arrow Connector 89"/>
              <p:cNvCxnSpPr>
                <a:stCxn id="81" idx="2"/>
                <a:endCxn id="83" idx="0"/>
              </p:cNvCxnSpPr>
              <p:nvPr/>
            </p:nvCxnSpPr>
            <p:spPr>
              <a:xfrm rot="16200000" flipH="1">
                <a:off x="2783035" y="2881090"/>
                <a:ext cx="228600" cy="723900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91" name="Straight Arrow Connector 90"/>
              <p:cNvCxnSpPr>
                <a:stCxn id="82" idx="2"/>
                <a:endCxn id="85" idx="0"/>
              </p:cNvCxnSpPr>
              <p:nvPr/>
            </p:nvCxnSpPr>
            <p:spPr>
              <a:xfrm rot="5400000">
                <a:off x="915053" y="3512427"/>
                <a:ext cx="261805" cy="491960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92" name="Straight Arrow Connector 91"/>
              <p:cNvCxnSpPr>
                <a:stCxn id="82" idx="2"/>
                <a:endCxn id="86" idx="0"/>
              </p:cNvCxnSpPr>
              <p:nvPr/>
            </p:nvCxnSpPr>
            <p:spPr>
              <a:xfrm rot="5400000">
                <a:off x="1154103" y="3751477"/>
                <a:ext cx="261805" cy="13860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93" name="Straight Arrow Connector 92"/>
              <p:cNvCxnSpPr>
                <a:stCxn id="82" idx="2"/>
                <a:endCxn id="87" idx="0"/>
              </p:cNvCxnSpPr>
              <p:nvPr/>
            </p:nvCxnSpPr>
            <p:spPr>
              <a:xfrm rot="16200000" flipH="1">
                <a:off x="1391363" y="3528077"/>
                <a:ext cx="261805" cy="460660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94" name="Rounded Rectangle 93"/>
              <p:cNvSpPr/>
              <p:nvPr/>
            </p:nvSpPr>
            <p:spPr>
              <a:xfrm>
                <a:off x="2057400" y="3876885"/>
                <a:ext cx="5334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5" name="Rounded Rectangle 94"/>
              <p:cNvSpPr/>
              <p:nvPr/>
            </p:nvSpPr>
            <p:spPr>
              <a:xfrm>
                <a:off x="2827055" y="3883570"/>
                <a:ext cx="5334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6" name="Rounded Rectangle 95"/>
              <p:cNvSpPr/>
              <p:nvPr/>
            </p:nvSpPr>
            <p:spPr>
              <a:xfrm>
                <a:off x="2296510" y="4319755"/>
                <a:ext cx="5334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7" name="Rounded Rectangle 96"/>
              <p:cNvSpPr/>
              <p:nvPr/>
            </p:nvSpPr>
            <p:spPr>
              <a:xfrm>
                <a:off x="1794640" y="4319755"/>
                <a:ext cx="4572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8" name="Straight Arrow Connector 97"/>
              <p:cNvCxnSpPr>
                <a:stCxn id="84" idx="2"/>
                <a:endCxn id="94" idx="0"/>
              </p:cNvCxnSpPr>
              <p:nvPr/>
            </p:nvCxnSpPr>
            <p:spPr>
              <a:xfrm rot="5400000">
                <a:off x="2320638" y="3665602"/>
                <a:ext cx="214745" cy="207820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99" name="Straight Arrow Connector 98"/>
              <p:cNvCxnSpPr>
                <a:stCxn id="84" idx="2"/>
                <a:endCxn id="95" idx="0"/>
              </p:cNvCxnSpPr>
              <p:nvPr/>
            </p:nvCxnSpPr>
            <p:spPr>
              <a:xfrm rot="16200000" flipH="1">
                <a:off x="2702122" y="3491937"/>
                <a:ext cx="221430" cy="561835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00" name="Straight Arrow Connector 99"/>
              <p:cNvCxnSpPr>
                <a:stCxn id="94" idx="2"/>
                <a:endCxn id="97" idx="0"/>
              </p:cNvCxnSpPr>
              <p:nvPr/>
            </p:nvCxnSpPr>
            <p:spPr>
              <a:xfrm rot="5400000">
                <a:off x="2104635" y="4100290"/>
                <a:ext cx="138070" cy="300860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01" name="Straight Arrow Connector 100"/>
              <p:cNvCxnSpPr>
                <a:stCxn id="94" idx="2"/>
                <a:endCxn id="96" idx="0"/>
              </p:cNvCxnSpPr>
              <p:nvPr/>
            </p:nvCxnSpPr>
            <p:spPr>
              <a:xfrm rot="16200000" flipH="1">
                <a:off x="2374620" y="4131165"/>
                <a:ext cx="138070" cy="239110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102" name="Rounded Rectangle 101"/>
              <p:cNvSpPr/>
              <p:nvPr/>
            </p:nvSpPr>
            <p:spPr>
              <a:xfrm>
                <a:off x="2588415" y="4724400"/>
                <a:ext cx="5334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Rounded Rectangle 102"/>
              <p:cNvSpPr/>
              <p:nvPr/>
            </p:nvSpPr>
            <p:spPr>
              <a:xfrm>
                <a:off x="3159795" y="4724400"/>
                <a:ext cx="5334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3733800" y="4719140"/>
                <a:ext cx="5334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ounded Rectangle 104"/>
              <p:cNvSpPr/>
              <p:nvPr/>
            </p:nvSpPr>
            <p:spPr>
              <a:xfrm>
                <a:off x="3739060" y="4215125"/>
                <a:ext cx="52814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6" name="Straight Arrow Connector 105"/>
              <p:cNvCxnSpPr>
                <a:stCxn id="95" idx="2"/>
                <a:endCxn id="105" idx="1"/>
              </p:cNvCxnSpPr>
              <p:nvPr/>
            </p:nvCxnSpPr>
            <p:spPr>
              <a:xfrm rot="16200000" flipH="1">
                <a:off x="3326830" y="3955294"/>
                <a:ext cx="179155" cy="645305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07" name="Straight Arrow Connector 106"/>
              <p:cNvCxnSpPr>
                <a:stCxn id="95" idx="2"/>
                <a:endCxn id="104" idx="0"/>
              </p:cNvCxnSpPr>
              <p:nvPr/>
            </p:nvCxnSpPr>
            <p:spPr>
              <a:xfrm rot="16200000" flipH="1">
                <a:off x="3281742" y="4000382"/>
                <a:ext cx="530770" cy="906745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08" name="Straight Arrow Connector 107"/>
              <p:cNvCxnSpPr>
                <a:stCxn id="95" idx="2"/>
                <a:endCxn id="103" idx="0"/>
              </p:cNvCxnSpPr>
              <p:nvPr/>
            </p:nvCxnSpPr>
            <p:spPr>
              <a:xfrm rot="16200000" flipH="1">
                <a:off x="2992110" y="4290015"/>
                <a:ext cx="536030" cy="332740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09" name="Straight Arrow Connector 108"/>
              <p:cNvCxnSpPr>
                <a:stCxn id="95" idx="2"/>
                <a:endCxn id="102" idx="0"/>
              </p:cNvCxnSpPr>
              <p:nvPr/>
            </p:nvCxnSpPr>
            <p:spPr>
              <a:xfrm rot="5400000">
                <a:off x="2706420" y="4337065"/>
                <a:ext cx="536030" cy="238640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</p:grpSp>
      </p:grpSp>
      <p:grpSp>
        <p:nvGrpSpPr>
          <p:cNvPr id="111" name="Group 110"/>
          <p:cNvGrpSpPr/>
          <p:nvPr/>
        </p:nvGrpSpPr>
        <p:grpSpPr>
          <a:xfrm>
            <a:off x="2333295" y="5362575"/>
            <a:ext cx="1331240" cy="626327"/>
            <a:chOff x="1716760" y="5638800"/>
            <a:chExt cx="1331240" cy="626327"/>
          </a:xfrm>
        </p:grpSpPr>
        <p:grpSp>
          <p:nvGrpSpPr>
            <p:cNvPr id="48" name="Group 47"/>
            <p:cNvGrpSpPr/>
            <p:nvPr/>
          </p:nvGrpSpPr>
          <p:grpSpPr>
            <a:xfrm>
              <a:off x="1716760" y="5638800"/>
              <a:ext cx="645440" cy="533400"/>
              <a:chOff x="4762375" y="2819400"/>
              <a:chExt cx="3774410" cy="2667000"/>
            </a:xfrm>
          </p:grpSpPr>
          <p:sp>
            <p:nvSpPr>
              <p:cNvPr id="49" name="Rounded Rectangle 48"/>
              <p:cNvSpPr/>
              <p:nvPr/>
            </p:nvSpPr>
            <p:spPr>
              <a:xfrm>
                <a:off x="6345385" y="2819400"/>
                <a:ext cx="7620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>
                <a:off x="5216235" y="3318165"/>
                <a:ext cx="5334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Rounded Rectangle 50"/>
              <p:cNvSpPr/>
              <p:nvPr/>
            </p:nvSpPr>
            <p:spPr>
              <a:xfrm>
                <a:off x="7183585" y="3352800"/>
                <a:ext cx="5334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Rounded Rectangle 51"/>
              <p:cNvSpPr/>
              <p:nvPr/>
            </p:nvSpPr>
            <p:spPr>
              <a:xfrm>
                <a:off x="6456220" y="3352800"/>
                <a:ext cx="5334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4762375" y="3884770"/>
                <a:ext cx="457200" cy="304800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Calibri" pitchFamily="34" charset="0"/>
                </a:endParaRPr>
              </a:p>
            </p:txBody>
          </p:sp>
          <p:sp>
            <p:nvSpPr>
              <p:cNvPr id="54" name="Rounded Rectangle 53"/>
              <p:cNvSpPr/>
              <p:nvPr/>
            </p:nvSpPr>
            <p:spPr>
              <a:xfrm>
                <a:off x="5278575" y="3884770"/>
                <a:ext cx="3810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Calibri" pitchFamily="34" charset="0"/>
                </a:endParaRPr>
              </a:p>
            </p:txBody>
          </p:sp>
          <p:sp>
            <p:nvSpPr>
              <p:cNvPr id="55" name="Rounded Rectangle 54"/>
              <p:cNvSpPr/>
              <p:nvPr/>
            </p:nvSpPr>
            <p:spPr>
              <a:xfrm>
                <a:off x="5714995" y="3884770"/>
                <a:ext cx="4572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6" name="Straight Arrow Connector 55"/>
              <p:cNvCxnSpPr>
                <a:stCxn id="49" idx="2"/>
                <a:endCxn id="50" idx="0"/>
              </p:cNvCxnSpPr>
              <p:nvPr/>
            </p:nvCxnSpPr>
            <p:spPr>
              <a:xfrm rot="5400000">
                <a:off x="6007678" y="2599457"/>
                <a:ext cx="193965" cy="1243450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57" name="Straight Arrow Connector 56"/>
              <p:cNvCxnSpPr>
                <a:stCxn id="49" idx="2"/>
                <a:endCxn id="52" idx="0"/>
              </p:cNvCxnSpPr>
              <p:nvPr/>
            </p:nvCxnSpPr>
            <p:spPr>
              <a:xfrm rot="5400000">
                <a:off x="6610353" y="3236768"/>
                <a:ext cx="228600" cy="3465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58" name="Straight Arrow Connector 57"/>
              <p:cNvCxnSpPr>
                <a:stCxn id="49" idx="2"/>
                <a:endCxn id="51" idx="0"/>
              </p:cNvCxnSpPr>
              <p:nvPr/>
            </p:nvCxnSpPr>
            <p:spPr>
              <a:xfrm rot="16200000" flipH="1">
                <a:off x="6974035" y="2876550"/>
                <a:ext cx="228600" cy="723900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59" name="Straight Arrow Connector 58"/>
              <p:cNvCxnSpPr>
                <a:stCxn id="50" idx="2"/>
                <a:endCxn id="53" idx="0"/>
              </p:cNvCxnSpPr>
              <p:nvPr/>
            </p:nvCxnSpPr>
            <p:spPr>
              <a:xfrm rot="5400000">
                <a:off x="5106053" y="3507887"/>
                <a:ext cx="261805" cy="491960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60" name="Straight Arrow Connector 59"/>
              <p:cNvCxnSpPr>
                <a:stCxn id="50" idx="2"/>
                <a:endCxn id="54" idx="0"/>
              </p:cNvCxnSpPr>
              <p:nvPr/>
            </p:nvCxnSpPr>
            <p:spPr>
              <a:xfrm rot="5400000">
                <a:off x="5345103" y="3746937"/>
                <a:ext cx="261805" cy="13860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61" name="Straight Arrow Connector 60"/>
              <p:cNvCxnSpPr>
                <a:stCxn id="50" idx="2"/>
                <a:endCxn id="55" idx="0"/>
              </p:cNvCxnSpPr>
              <p:nvPr/>
            </p:nvCxnSpPr>
            <p:spPr>
              <a:xfrm rot="16200000" flipH="1">
                <a:off x="5582363" y="3523537"/>
                <a:ext cx="261805" cy="460660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62" name="Rounded Rectangle 61"/>
              <p:cNvSpPr/>
              <p:nvPr/>
            </p:nvSpPr>
            <p:spPr>
              <a:xfrm>
                <a:off x="6248400" y="3872345"/>
                <a:ext cx="5334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>
                <a:off x="7165185" y="4419600"/>
                <a:ext cx="5334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>
                <a:off x="6487510" y="4419600"/>
                <a:ext cx="5334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5" name="Straight Arrow Connector 64"/>
              <p:cNvCxnSpPr>
                <a:stCxn id="52" idx="2"/>
                <a:endCxn id="62" idx="0"/>
              </p:cNvCxnSpPr>
              <p:nvPr/>
            </p:nvCxnSpPr>
            <p:spPr>
              <a:xfrm rot="5400000">
                <a:off x="6511638" y="3661062"/>
                <a:ext cx="214745" cy="207820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66" name="Straight Arrow Connector 65"/>
              <p:cNvCxnSpPr>
                <a:stCxn id="52" idx="2"/>
                <a:endCxn id="77" idx="0"/>
              </p:cNvCxnSpPr>
              <p:nvPr/>
            </p:nvCxnSpPr>
            <p:spPr>
              <a:xfrm rot="16200000" flipH="1">
                <a:off x="6898773" y="3481746"/>
                <a:ext cx="215537" cy="567243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67" name="Straight Arrow Connector 66"/>
              <p:cNvCxnSpPr>
                <a:stCxn id="62" idx="2"/>
              </p:cNvCxnSpPr>
              <p:nvPr/>
            </p:nvCxnSpPr>
            <p:spPr>
              <a:xfrm rot="5400000">
                <a:off x="6222422" y="4126923"/>
                <a:ext cx="242457" cy="342900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68" name="Straight Arrow Connector 67"/>
              <p:cNvCxnSpPr>
                <a:stCxn id="62" idx="2"/>
                <a:endCxn id="64" idx="0"/>
              </p:cNvCxnSpPr>
              <p:nvPr/>
            </p:nvCxnSpPr>
            <p:spPr>
              <a:xfrm rot="16200000" flipH="1">
                <a:off x="6513428" y="4178817"/>
                <a:ext cx="242455" cy="239110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69" name="Rounded Rectangle 68"/>
              <p:cNvSpPr/>
              <p:nvPr/>
            </p:nvSpPr>
            <p:spPr>
              <a:xfrm>
                <a:off x="6858000" y="5181600"/>
                <a:ext cx="5334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Rounded Rectangle 69"/>
              <p:cNvSpPr/>
              <p:nvPr/>
            </p:nvSpPr>
            <p:spPr>
              <a:xfrm>
                <a:off x="7429380" y="5181600"/>
                <a:ext cx="5334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Rounded Rectangle 70"/>
              <p:cNvSpPr/>
              <p:nvPr/>
            </p:nvSpPr>
            <p:spPr>
              <a:xfrm>
                <a:off x="8003385" y="5176340"/>
                <a:ext cx="5334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Rounded Rectangle 71"/>
              <p:cNvSpPr/>
              <p:nvPr/>
            </p:nvSpPr>
            <p:spPr>
              <a:xfrm>
                <a:off x="8008645" y="4672325"/>
                <a:ext cx="52814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3" name="Straight Arrow Connector 72"/>
              <p:cNvCxnSpPr>
                <a:stCxn id="63" idx="2"/>
                <a:endCxn id="72" idx="1"/>
              </p:cNvCxnSpPr>
              <p:nvPr/>
            </p:nvCxnSpPr>
            <p:spPr>
              <a:xfrm rot="16200000" flipH="1">
                <a:off x="7670103" y="4486182"/>
                <a:ext cx="100325" cy="576760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74" name="Straight Arrow Connector 73"/>
              <p:cNvCxnSpPr>
                <a:stCxn id="63" idx="2"/>
                <a:endCxn id="71" idx="0"/>
              </p:cNvCxnSpPr>
              <p:nvPr/>
            </p:nvCxnSpPr>
            <p:spPr>
              <a:xfrm rot="16200000" flipH="1">
                <a:off x="7625015" y="4531270"/>
                <a:ext cx="451940" cy="838200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75" name="Straight Arrow Connector 74"/>
              <p:cNvCxnSpPr>
                <a:stCxn id="63" idx="2"/>
                <a:endCxn id="70" idx="0"/>
              </p:cNvCxnSpPr>
              <p:nvPr/>
            </p:nvCxnSpPr>
            <p:spPr>
              <a:xfrm rot="16200000" flipH="1">
                <a:off x="7335382" y="4820902"/>
                <a:ext cx="457200" cy="264195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76" name="Straight Arrow Connector 75"/>
              <p:cNvCxnSpPr>
                <a:stCxn id="63" idx="2"/>
                <a:endCxn id="69" idx="0"/>
              </p:cNvCxnSpPr>
              <p:nvPr/>
            </p:nvCxnSpPr>
            <p:spPr>
              <a:xfrm rot="5400000">
                <a:off x="7049693" y="4799408"/>
                <a:ext cx="457200" cy="307185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77" name="Rounded Rectangle 76"/>
              <p:cNvSpPr/>
              <p:nvPr/>
            </p:nvSpPr>
            <p:spPr>
              <a:xfrm>
                <a:off x="7023463" y="3873137"/>
                <a:ext cx="5334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8" name="Straight Arrow Connector 77"/>
              <p:cNvCxnSpPr>
                <a:stCxn id="77" idx="2"/>
                <a:endCxn id="63" idx="0"/>
              </p:cNvCxnSpPr>
              <p:nvPr/>
            </p:nvCxnSpPr>
            <p:spPr>
              <a:xfrm rot="16200000" flipH="1">
                <a:off x="7240193" y="4227907"/>
                <a:ext cx="241663" cy="141722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79" name="Hexagon 78"/>
              <p:cNvSpPr/>
              <p:nvPr/>
            </p:nvSpPr>
            <p:spPr>
              <a:xfrm>
                <a:off x="5917474" y="4419600"/>
                <a:ext cx="533400" cy="304800"/>
              </a:xfrm>
              <a:prstGeom prst="hexagon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10" name="Picture 2" descr="C:\Documents and Settings\shauvik\Desktop\gatech_full_ie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438400" y="5638800"/>
              <a:ext cx="609600" cy="626327"/>
            </a:xfrm>
            <a:prstGeom prst="rect">
              <a:avLst/>
            </a:prstGeom>
            <a:noFill/>
          </p:spPr>
        </p:pic>
      </p:grpSp>
      <p:grpSp>
        <p:nvGrpSpPr>
          <p:cNvPr id="147" name="Group 146"/>
          <p:cNvGrpSpPr/>
          <p:nvPr/>
        </p:nvGrpSpPr>
        <p:grpSpPr>
          <a:xfrm>
            <a:off x="4077301" y="4241996"/>
            <a:ext cx="1339834" cy="634804"/>
            <a:chOff x="3460766" y="4546796"/>
            <a:chExt cx="1339834" cy="634804"/>
          </a:xfrm>
        </p:grpSpPr>
        <p:pic>
          <p:nvPicPr>
            <p:cNvPr id="114" name="Picture 5" descr="C:\Documents and Settings\shauvik\Desktop\gatech_full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184540" y="4546796"/>
              <a:ext cx="616060" cy="634804"/>
            </a:xfrm>
            <a:prstGeom prst="rect">
              <a:avLst/>
            </a:prstGeom>
            <a:noFill/>
          </p:spPr>
        </p:pic>
        <p:grpSp>
          <p:nvGrpSpPr>
            <p:cNvPr id="115" name="Group 79"/>
            <p:cNvGrpSpPr/>
            <p:nvPr/>
          </p:nvGrpSpPr>
          <p:grpSpPr>
            <a:xfrm>
              <a:off x="3460766" y="4618453"/>
              <a:ext cx="647574" cy="461738"/>
              <a:chOff x="571375" y="2823940"/>
              <a:chExt cx="3695825" cy="2205260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2154385" y="2823940"/>
                <a:ext cx="7620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1025235" y="3322705"/>
                <a:ext cx="5334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Rounded Rectangle 117"/>
              <p:cNvSpPr/>
              <p:nvPr/>
            </p:nvSpPr>
            <p:spPr>
              <a:xfrm>
                <a:off x="2992585" y="3357340"/>
                <a:ext cx="5334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Rounded Rectangle 118"/>
              <p:cNvSpPr/>
              <p:nvPr/>
            </p:nvSpPr>
            <p:spPr>
              <a:xfrm>
                <a:off x="2265220" y="3357340"/>
                <a:ext cx="5334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Rounded Rectangle 119"/>
              <p:cNvSpPr/>
              <p:nvPr/>
            </p:nvSpPr>
            <p:spPr>
              <a:xfrm>
                <a:off x="571375" y="3889310"/>
                <a:ext cx="457200" cy="304800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Calibri" pitchFamily="34" charset="0"/>
                </a:endParaRPr>
              </a:p>
            </p:txBody>
          </p:sp>
          <p:sp>
            <p:nvSpPr>
              <p:cNvPr id="121" name="Rounded Rectangle 120"/>
              <p:cNvSpPr/>
              <p:nvPr/>
            </p:nvSpPr>
            <p:spPr>
              <a:xfrm>
                <a:off x="1087575" y="3889310"/>
                <a:ext cx="3810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Calibri" pitchFamily="34" charset="0"/>
                </a:endParaRPr>
              </a:p>
            </p:txBody>
          </p:sp>
          <p:sp>
            <p:nvSpPr>
              <p:cNvPr id="122" name="Rounded Rectangle 121"/>
              <p:cNvSpPr/>
              <p:nvPr/>
            </p:nvSpPr>
            <p:spPr>
              <a:xfrm>
                <a:off x="1523995" y="3889310"/>
                <a:ext cx="4572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3" name="Straight Arrow Connector 122"/>
              <p:cNvCxnSpPr>
                <a:stCxn id="116" idx="2"/>
                <a:endCxn id="117" idx="0"/>
              </p:cNvCxnSpPr>
              <p:nvPr/>
            </p:nvCxnSpPr>
            <p:spPr>
              <a:xfrm rot="5400000">
                <a:off x="1816678" y="2603997"/>
                <a:ext cx="193965" cy="1243450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24" name="Straight Arrow Connector 123"/>
              <p:cNvCxnSpPr>
                <a:stCxn id="116" idx="2"/>
                <a:endCxn id="119" idx="0"/>
              </p:cNvCxnSpPr>
              <p:nvPr/>
            </p:nvCxnSpPr>
            <p:spPr>
              <a:xfrm rot="5400000">
                <a:off x="2419353" y="3241308"/>
                <a:ext cx="228600" cy="3465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25" name="Straight Arrow Connector 124"/>
              <p:cNvCxnSpPr>
                <a:stCxn id="116" idx="2"/>
                <a:endCxn id="118" idx="0"/>
              </p:cNvCxnSpPr>
              <p:nvPr/>
            </p:nvCxnSpPr>
            <p:spPr>
              <a:xfrm rot="16200000" flipH="1">
                <a:off x="2783035" y="2881090"/>
                <a:ext cx="228600" cy="723900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26" name="Straight Arrow Connector 125"/>
              <p:cNvCxnSpPr>
                <a:stCxn id="117" idx="2"/>
                <a:endCxn id="120" idx="0"/>
              </p:cNvCxnSpPr>
              <p:nvPr/>
            </p:nvCxnSpPr>
            <p:spPr>
              <a:xfrm rot="5400000">
                <a:off x="915053" y="3512427"/>
                <a:ext cx="261805" cy="491960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27" name="Straight Arrow Connector 126"/>
              <p:cNvCxnSpPr>
                <a:stCxn id="117" idx="2"/>
                <a:endCxn id="121" idx="0"/>
              </p:cNvCxnSpPr>
              <p:nvPr/>
            </p:nvCxnSpPr>
            <p:spPr>
              <a:xfrm rot="5400000">
                <a:off x="1154103" y="3751477"/>
                <a:ext cx="261805" cy="13860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28" name="Straight Arrow Connector 127"/>
              <p:cNvCxnSpPr>
                <a:stCxn id="117" idx="2"/>
                <a:endCxn id="122" idx="0"/>
              </p:cNvCxnSpPr>
              <p:nvPr/>
            </p:nvCxnSpPr>
            <p:spPr>
              <a:xfrm rot="16200000" flipH="1">
                <a:off x="1391363" y="3528077"/>
                <a:ext cx="261805" cy="460660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129" name="Rounded Rectangle 128"/>
              <p:cNvSpPr/>
              <p:nvPr/>
            </p:nvSpPr>
            <p:spPr>
              <a:xfrm>
                <a:off x="2057400" y="3876885"/>
                <a:ext cx="5334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0" name="Rounded Rectangle 129"/>
              <p:cNvSpPr/>
              <p:nvPr/>
            </p:nvSpPr>
            <p:spPr>
              <a:xfrm>
                <a:off x="2827055" y="3883570"/>
                <a:ext cx="5334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1" name="Rounded Rectangle 130"/>
              <p:cNvSpPr/>
              <p:nvPr/>
            </p:nvSpPr>
            <p:spPr>
              <a:xfrm>
                <a:off x="2296510" y="4319755"/>
                <a:ext cx="533400" cy="304800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2" name="Rounded Rectangle 131"/>
              <p:cNvSpPr/>
              <p:nvPr/>
            </p:nvSpPr>
            <p:spPr>
              <a:xfrm>
                <a:off x="1794640" y="4319755"/>
                <a:ext cx="4572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33" name="Straight Arrow Connector 132"/>
              <p:cNvCxnSpPr>
                <a:stCxn id="119" idx="2"/>
                <a:endCxn id="129" idx="0"/>
              </p:cNvCxnSpPr>
              <p:nvPr/>
            </p:nvCxnSpPr>
            <p:spPr>
              <a:xfrm rot="5400000">
                <a:off x="2320638" y="3665602"/>
                <a:ext cx="214745" cy="207820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34" name="Straight Arrow Connector 133"/>
              <p:cNvCxnSpPr>
                <a:stCxn id="119" idx="2"/>
                <a:endCxn id="130" idx="0"/>
              </p:cNvCxnSpPr>
              <p:nvPr/>
            </p:nvCxnSpPr>
            <p:spPr>
              <a:xfrm rot="16200000" flipH="1">
                <a:off x="2702122" y="3491937"/>
                <a:ext cx="221430" cy="561835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35" name="Straight Arrow Connector 134"/>
              <p:cNvCxnSpPr>
                <a:stCxn id="129" idx="2"/>
                <a:endCxn id="132" idx="0"/>
              </p:cNvCxnSpPr>
              <p:nvPr/>
            </p:nvCxnSpPr>
            <p:spPr>
              <a:xfrm rot="5400000">
                <a:off x="2104635" y="4100290"/>
                <a:ext cx="138070" cy="300860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36" name="Straight Arrow Connector 135"/>
              <p:cNvCxnSpPr>
                <a:stCxn id="129" idx="2"/>
                <a:endCxn id="131" idx="0"/>
              </p:cNvCxnSpPr>
              <p:nvPr/>
            </p:nvCxnSpPr>
            <p:spPr>
              <a:xfrm rot="16200000" flipH="1">
                <a:off x="2374620" y="4131165"/>
                <a:ext cx="138070" cy="239110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137" name="Rounded Rectangle 136"/>
              <p:cNvSpPr/>
              <p:nvPr/>
            </p:nvSpPr>
            <p:spPr>
              <a:xfrm>
                <a:off x="2588415" y="4724400"/>
                <a:ext cx="533400" cy="304800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Rounded Rectangle 137"/>
              <p:cNvSpPr/>
              <p:nvPr/>
            </p:nvSpPr>
            <p:spPr>
              <a:xfrm>
                <a:off x="3159795" y="4724400"/>
                <a:ext cx="5334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Rounded Rectangle 138"/>
              <p:cNvSpPr/>
              <p:nvPr/>
            </p:nvSpPr>
            <p:spPr>
              <a:xfrm>
                <a:off x="3733800" y="4719140"/>
                <a:ext cx="5334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Rounded Rectangle 139"/>
              <p:cNvSpPr/>
              <p:nvPr/>
            </p:nvSpPr>
            <p:spPr>
              <a:xfrm>
                <a:off x="3739060" y="4215125"/>
                <a:ext cx="52814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1" name="Straight Arrow Connector 140"/>
              <p:cNvCxnSpPr>
                <a:stCxn id="130" idx="2"/>
                <a:endCxn id="140" idx="1"/>
              </p:cNvCxnSpPr>
              <p:nvPr/>
            </p:nvCxnSpPr>
            <p:spPr>
              <a:xfrm rot="16200000" flipH="1">
                <a:off x="3326830" y="3955294"/>
                <a:ext cx="179155" cy="645305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42" name="Straight Arrow Connector 141"/>
              <p:cNvCxnSpPr>
                <a:stCxn id="130" idx="2"/>
                <a:endCxn id="139" idx="0"/>
              </p:cNvCxnSpPr>
              <p:nvPr/>
            </p:nvCxnSpPr>
            <p:spPr>
              <a:xfrm rot="16200000" flipH="1">
                <a:off x="3281742" y="4000382"/>
                <a:ext cx="530770" cy="906745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43" name="Straight Arrow Connector 142"/>
              <p:cNvCxnSpPr>
                <a:stCxn id="130" idx="2"/>
                <a:endCxn id="138" idx="0"/>
              </p:cNvCxnSpPr>
              <p:nvPr/>
            </p:nvCxnSpPr>
            <p:spPr>
              <a:xfrm rot="16200000" flipH="1">
                <a:off x="2992110" y="4290015"/>
                <a:ext cx="536030" cy="332740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44" name="Straight Arrow Connector 143"/>
              <p:cNvCxnSpPr>
                <a:stCxn id="130" idx="2"/>
                <a:endCxn id="137" idx="0"/>
              </p:cNvCxnSpPr>
              <p:nvPr/>
            </p:nvCxnSpPr>
            <p:spPr>
              <a:xfrm rot="5400000">
                <a:off x="2706420" y="4337065"/>
                <a:ext cx="536030" cy="238640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</p:grpSp>
        <p:sp>
          <p:nvSpPr>
            <p:cNvPr id="145" name="Rectangle 144"/>
            <p:cNvSpPr/>
            <p:nvPr/>
          </p:nvSpPr>
          <p:spPr>
            <a:xfrm>
              <a:off x="4308339" y="4665030"/>
              <a:ext cx="252441" cy="2267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4191000" y="4984749"/>
              <a:ext cx="114300" cy="730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5912435" y="4267200"/>
            <a:ext cx="1339834" cy="634804"/>
            <a:chOff x="3460766" y="4546796"/>
            <a:chExt cx="1339834" cy="634804"/>
          </a:xfrm>
        </p:grpSpPr>
        <p:pic>
          <p:nvPicPr>
            <p:cNvPr id="149" name="Picture 5" descr="C:\Documents and Settings\shauvik\Desktop\gatech_full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184540" y="4546796"/>
              <a:ext cx="616060" cy="634804"/>
            </a:xfrm>
            <a:prstGeom prst="rect">
              <a:avLst/>
            </a:prstGeom>
            <a:noFill/>
          </p:spPr>
        </p:pic>
        <p:grpSp>
          <p:nvGrpSpPr>
            <p:cNvPr id="150" name="Group 79"/>
            <p:cNvGrpSpPr/>
            <p:nvPr/>
          </p:nvGrpSpPr>
          <p:grpSpPr>
            <a:xfrm>
              <a:off x="3460768" y="4618453"/>
              <a:ext cx="647574" cy="461738"/>
              <a:chOff x="571375" y="2823940"/>
              <a:chExt cx="3695825" cy="2205260"/>
            </a:xfrm>
          </p:grpSpPr>
          <p:sp>
            <p:nvSpPr>
              <p:cNvPr id="153" name="Rounded Rectangle 152"/>
              <p:cNvSpPr/>
              <p:nvPr/>
            </p:nvSpPr>
            <p:spPr>
              <a:xfrm>
                <a:off x="2154385" y="2823940"/>
                <a:ext cx="7620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4" name="Rounded Rectangle 153"/>
              <p:cNvSpPr/>
              <p:nvPr/>
            </p:nvSpPr>
            <p:spPr>
              <a:xfrm>
                <a:off x="1025235" y="3322705"/>
                <a:ext cx="5334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5" name="Rounded Rectangle 154"/>
              <p:cNvSpPr/>
              <p:nvPr/>
            </p:nvSpPr>
            <p:spPr>
              <a:xfrm>
                <a:off x="2992585" y="3357340"/>
                <a:ext cx="5334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Rounded Rectangle 155"/>
              <p:cNvSpPr/>
              <p:nvPr/>
            </p:nvSpPr>
            <p:spPr>
              <a:xfrm>
                <a:off x="2265220" y="3357340"/>
                <a:ext cx="5334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7" name="Rounded Rectangle 156"/>
              <p:cNvSpPr/>
              <p:nvPr/>
            </p:nvSpPr>
            <p:spPr>
              <a:xfrm>
                <a:off x="571375" y="3889310"/>
                <a:ext cx="457200" cy="304800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Calibri" pitchFamily="34" charset="0"/>
                </a:endParaRPr>
              </a:p>
            </p:txBody>
          </p:sp>
          <p:sp>
            <p:nvSpPr>
              <p:cNvPr id="158" name="Rounded Rectangle 157"/>
              <p:cNvSpPr/>
              <p:nvPr/>
            </p:nvSpPr>
            <p:spPr>
              <a:xfrm>
                <a:off x="1087575" y="3889310"/>
                <a:ext cx="3810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Calibri" pitchFamily="34" charset="0"/>
                </a:endParaRPr>
              </a:p>
            </p:txBody>
          </p:sp>
          <p:sp>
            <p:nvSpPr>
              <p:cNvPr id="159" name="Rounded Rectangle 158"/>
              <p:cNvSpPr/>
              <p:nvPr/>
            </p:nvSpPr>
            <p:spPr>
              <a:xfrm>
                <a:off x="1523995" y="3889310"/>
                <a:ext cx="4572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0" name="Straight Arrow Connector 159"/>
              <p:cNvCxnSpPr>
                <a:stCxn id="153" idx="2"/>
                <a:endCxn id="154" idx="0"/>
              </p:cNvCxnSpPr>
              <p:nvPr/>
            </p:nvCxnSpPr>
            <p:spPr>
              <a:xfrm rot="5400000">
                <a:off x="1816678" y="2603997"/>
                <a:ext cx="193965" cy="1243450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61" name="Straight Arrow Connector 160"/>
              <p:cNvCxnSpPr>
                <a:stCxn id="153" idx="2"/>
                <a:endCxn id="156" idx="0"/>
              </p:cNvCxnSpPr>
              <p:nvPr/>
            </p:nvCxnSpPr>
            <p:spPr>
              <a:xfrm rot="5400000">
                <a:off x="2419353" y="3241308"/>
                <a:ext cx="228600" cy="3465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62" name="Straight Arrow Connector 161"/>
              <p:cNvCxnSpPr>
                <a:stCxn id="153" idx="2"/>
                <a:endCxn id="155" idx="0"/>
              </p:cNvCxnSpPr>
              <p:nvPr/>
            </p:nvCxnSpPr>
            <p:spPr>
              <a:xfrm rot="16200000" flipH="1">
                <a:off x="2783035" y="2881090"/>
                <a:ext cx="228600" cy="723900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63" name="Straight Arrow Connector 162"/>
              <p:cNvCxnSpPr>
                <a:stCxn id="154" idx="2"/>
                <a:endCxn id="157" idx="0"/>
              </p:cNvCxnSpPr>
              <p:nvPr/>
            </p:nvCxnSpPr>
            <p:spPr>
              <a:xfrm rot="5400000">
                <a:off x="915053" y="3512427"/>
                <a:ext cx="261805" cy="491960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64" name="Straight Arrow Connector 163"/>
              <p:cNvCxnSpPr>
                <a:stCxn id="154" idx="2"/>
                <a:endCxn id="158" idx="0"/>
              </p:cNvCxnSpPr>
              <p:nvPr/>
            </p:nvCxnSpPr>
            <p:spPr>
              <a:xfrm rot="5400000">
                <a:off x="1154103" y="3751477"/>
                <a:ext cx="261805" cy="13860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65" name="Straight Arrow Connector 164"/>
              <p:cNvCxnSpPr>
                <a:stCxn id="154" idx="2"/>
                <a:endCxn id="159" idx="0"/>
              </p:cNvCxnSpPr>
              <p:nvPr/>
            </p:nvCxnSpPr>
            <p:spPr>
              <a:xfrm rot="16200000" flipH="1">
                <a:off x="1391363" y="3528077"/>
                <a:ext cx="261805" cy="460660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166" name="Rounded Rectangle 165"/>
              <p:cNvSpPr/>
              <p:nvPr/>
            </p:nvSpPr>
            <p:spPr>
              <a:xfrm>
                <a:off x="2057400" y="3876885"/>
                <a:ext cx="5334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Rounded Rectangle 166"/>
              <p:cNvSpPr/>
              <p:nvPr/>
            </p:nvSpPr>
            <p:spPr>
              <a:xfrm>
                <a:off x="2827055" y="3883570"/>
                <a:ext cx="5334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Rounded Rectangle 167"/>
              <p:cNvSpPr/>
              <p:nvPr/>
            </p:nvSpPr>
            <p:spPr>
              <a:xfrm>
                <a:off x="2296510" y="4319755"/>
                <a:ext cx="533400" cy="304800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Rounded Rectangle 168"/>
              <p:cNvSpPr/>
              <p:nvPr/>
            </p:nvSpPr>
            <p:spPr>
              <a:xfrm>
                <a:off x="1794640" y="4319755"/>
                <a:ext cx="4572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70" name="Straight Arrow Connector 169"/>
              <p:cNvCxnSpPr>
                <a:stCxn id="156" idx="2"/>
                <a:endCxn id="166" idx="0"/>
              </p:cNvCxnSpPr>
              <p:nvPr/>
            </p:nvCxnSpPr>
            <p:spPr>
              <a:xfrm rot="5400000">
                <a:off x="2320638" y="3665602"/>
                <a:ext cx="214745" cy="207820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71" name="Straight Arrow Connector 170"/>
              <p:cNvCxnSpPr>
                <a:stCxn id="156" idx="2"/>
                <a:endCxn id="167" idx="0"/>
              </p:cNvCxnSpPr>
              <p:nvPr/>
            </p:nvCxnSpPr>
            <p:spPr>
              <a:xfrm rot="16200000" flipH="1">
                <a:off x="2702122" y="3491937"/>
                <a:ext cx="221430" cy="561835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72" name="Straight Arrow Connector 171"/>
              <p:cNvCxnSpPr>
                <a:stCxn id="166" idx="2"/>
                <a:endCxn id="169" idx="0"/>
              </p:cNvCxnSpPr>
              <p:nvPr/>
            </p:nvCxnSpPr>
            <p:spPr>
              <a:xfrm rot="5400000">
                <a:off x="2104635" y="4100290"/>
                <a:ext cx="138070" cy="300860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73" name="Straight Arrow Connector 172"/>
              <p:cNvCxnSpPr>
                <a:stCxn id="166" idx="2"/>
                <a:endCxn id="168" idx="0"/>
              </p:cNvCxnSpPr>
              <p:nvPr/>
            </p:nvCxnSpPr>
            <p:spPr>
              <a:xfrm rot="16200000" flipH="1">
                <a:off x="2374620" y="4131165"/>
                <a:ext cx="138070" cy="239110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174" name="Rounded Rectangle 173"/>
              <p:cNvSpPr/>
              <p:nvPr/>
            </p:nvSpPr>
            <p:spPr>
              <a:xfrm>
                <a:off x="2588415" y="4724400"/>
                <a:ext cx="533400" cy="304800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Rounded Rectangle 174"/>
              <p:cNvSpPr/>
              <p:nvPr/>
            </p:nvSpPr>
            <p:spPr>
              <a:xfrm>
                <a:off x="3159795" y="4724400"/>
                <a:ext cx="5334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Rounded Rectangle 175"/>
              <p:cNvSpPr/>
              <p:nvPr/>
            </p:nvSpPr>
            <p:spPr>
              <a:xfrm>
                <a:off x="3733800" y="4719140"/>
                <a:ext cx="5334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7" name="Rounded Rectangle 176"/>
              <p:cNvSpPr/>
              <p:nvPr/>
            </p:nvSpPr>
            <p:spPr>
              <a:xfrm>
                <a:off x="3739060" y="4215125"/>
                <a:ext cx="52814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78" name="Straight Arrow Connector 177"/>
              <p:cNvCxnSpPr>
                <a:stCxn id="167" idx="2"/>
                <a:endCxn id="177" idx="1"/>
              </p:cNvCxnSpPr>
              <p:nvPr/>
            </p:nvCxnSpPr>
            <p:spPr>
              <a:xfrm rot="16200000" flipH="1">
                <a:off x="3326830" y="3955294"/>
                <a:ext cx="179155" cy="645305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79" name="Straight Arrow Connector 178"/>
              <p:cNvCxnSpPr>
                <a:stCxn id="167" idx="2"/>
                <a:endCxn id="176" idx="0"/>
              </p:cNvCxnSpPr>
              <p:nvPr/>
            </p:nvCxnSpPr>
            <p:spPr>
              <a:xfrm rot="16200000" flipH="1">
                <a:off x="3281742" y="4000382"/>
                <a:ext cx="530770" cy="906745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80" name="Straight Arrow Connector 179"/>
              <p:cNvCxnSpPr>
                <a:stCxn id="167" idx="2"/>
                <a:endCxn id="175" idx="0"/>
              </p:cNvCxnSpPr>
              <p:nvPr/>
            </p:nvCxnSpPr>
            <p:spPr>
              <a:xfrm rot="16200000" flipH="1">
                <a:off x="2992110" y="4290015"/>
                <a:ext cx="536030" cy="332740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81" name="Straight Arrow Connector 180"/>
              <p:cNvCxnSpPr>
                <a:stCxn id="167" idx="2"/>
                <a:endCxn id="174" idx="0"/>
              </p:cNvCxnSpPr>
              <p:nvPr/>
            </p:nvCxnSpPr>
            <p:spPr>
              <a:xfrm rot="5400000">
                <a:off x="2706420" y="4337065"/>
                <a:ext cx="536030" cy="238640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</p:grpSp>
        <p:sp>
          <p:nvSpPr>
            <p:cNvPr id="151" name="Rectangle 150"/>
            <p:cNvSpPr/>
            <p:nvPr/>
          </p:nvSpPr>
          <p:spPr>
            <a:xfrm>
              <a:off x="4308339" y="4665030"/>
              <a:ext cx="252441" cy="2267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4191000" y="4984749"/>
              <a:ext cx="114300" cy="730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5912435" y="5410200"/>
            <a:ext cx="1331240" cy="626327"/>
            <a:chOff x="1716760" y="5638800"/>
            <a:chExt cx="1331240" cy="626327"/>
          </a:xfrm>
        </p:grpSpPr>
        <p:grpSp>
          <p:nvGrpSpPr>
            <p:cNvPr id="183" name="Group 47"/>
            <p:cNvGrpSpPr/>
            <p:nvPr/>
          </p:nvGrpSpPr>
          <p:grpSpPr>
            <a:xfrm>
              <a:off x="1716759" y="5638800"/>
              <a:ext cx="645439" cy="533400"/>
              <a:chOff x="4762375" y="2819400"/>
              <a:chExt cx="3774410" cy="2667000"/>
            </a:xfrm>
          </p:grpSpPr>
          <p:sp>
            <p:nvSpPr>
              <p:cNvPr id="185" name="Rounded Rectangle 184"/>
              <p:cNvSpPr/>
              <p:nvPr/>
            </p:nvSpPr>
            <p:spPr>
              <a:xfrm>
                <a:off x="6345385" y="2819400"/>
                <a:ext cx="7620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6" name="Rounded Rectangle 185"/>
              <p:cNvSpPr/>
              <p:nvPr/>
            </p:nvSpPr>
            <p:spPr>
              <a:xfrm>
                <a:off x="5216235" y="3318165"/>
                <a:ext cx="5334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7" name="Rounded Rectangle 186"/>
              <p:cNvSpPr/>
              <p:nvPr/>
            </p:nvSpPr>
            <p:spPr>
              <a:xfrm>
                <a:off x="7183585" y="3352800"/>
                <a:ext cx="5334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Rounded Rectangle 187"/>
              <p:cNvSpPr/>
              <p:nvPr/>
            </p:nvSpPr>
            <p:spPr>
              <a:xfrm>
                <a:off x="6456220" y="3352800"/>
                <a:ext cx="5334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9" name="Rounded Rectangle 188"/>
              <p:cNvSpPr/>
              <p:nvPr/>
            </p:nvSpPr>
            <p:spPr>
              <a:xfrm>
                <a:off x="4762375" y="3884770"/>
                <a:ext cx="457200" cy="304800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Calibri" pitchFamily="34" charset="0"/>
                </a:endParaRPr>
              </a:p>
            </p:txBody>
          </p:sp>
          <p:sp>
            <p:nvSpPr>
              <p:cNvPr id="190" name="Rounded Rectangle 189"/>
              <p:cNvSpPr/>
              <p:nvPr/>
            </p:nvSpPr>
            <p:spPr>
              <a:xfrm>
                <a:off x="5278575" y="3884770"/>
                <a:ext cx="3810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Calibri" pitchFamily="34" charset="0"/>
                </a:endParaRPr>
              </a:p>
            </p:txBody>
          </p:sp>
          <p:sp>
            <p:nvSpPr>
              <p:cNvPr id="191" name="Rounded Rectangle 190"/>
              <p:cNvSpPr/>
              <p:nvPr/>
            </p:nvSpPr>
            <p:spPr>
              <a:xfrm>
                <a:off x="5714995" y="3884770"/>
                <a:ext cx="4572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2" name="Straight Arrow Connector 191"/>
              <p:cNvCxnSpPr>
                <a:stCxn id="185" idx="2"/>
                <a:endCxn id="186" idx="0"/>
              </p:cNvCxnSpPr>
              <p:nvPr/>
            </p:nvCxnSpPr>
            <p:spPr>
              <a:xfrm rot="5400000">
                <a:off x="6007678" y="2599457"/>
                <a:ext cx="193965" cy="1243450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93" name="Straight Arrow Connector 192"/>
              <p:cNvCxnSpPr>
                <a:stCxn id="185" idx="2"/>
                <a:endCxn id="188" idx="0"/>
              </p:cNvCxnSpPr>
              <p:nvPr/>
            </p:nvCxnSpPr>
            <p:spPr>
              <a:xfrm rot="5400000">
                <a:off x="6610353" y="3236768"/>
                <a:ext cx="228600" cy="3465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94" name="Straight Arrow Connector 193"/>
              <p:cNvCxnSpPr>
                <a:stCxn id="185" idx="2"/>
                <a:endCxn id="187" idx="0"/>
              </p:cNvCxnSpPr>
              <p:nvPr/>
            </p:nvCxnSpPr>
            <p:spPr>
              <a:xfrm rot="16200000" flipH="1">
                <a:off x="6974035" y="2876550"/>
                <a:ext cx="228600" cy="723900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95" name="Straight Arrow Connector 194"/>
              <p:cNvCxnSpPr>
                <a:stCxn id="186" idx="2"/>
                <a:endCxn id="189" idx="0"/>
              </p:cNvCxnSpPr>
              <p:nvPr/>
            </p:nvCxnSpPr>
            <p:spPr>
              <a:xfrm rot="5400000">
                <a:off x="5106053" y="3507887"/>
                <a:ext cx="261805" cy="491960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96" name="Straight Arrow Connector 195"/>
              <p:cNvCxnSpPr>
                <a:stCxn id="186" idx="2"/>
                <a:endCxn id="190" idx="0"/>
              </p:cNvCxnSpPr>
              <p:nvPr/>
            </p:nvCxnSpPr>
            <p:spPr>
              <a:xfrm rot="5400000">
                <a:off x="5345103" y="3746937"/>
                <a:ext cx="261805" cy="13860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97" name="Straight Arrow Connector 196"/>
              <p:cNvCxnSpPr>
                <a:stCxn id="186" idx="2"/>
                <a:endCxn id="191" idx="0"/>
              </p:cNvCxnSpPr>
              <p:nvPr/>
            </p:nvCxnSpPr>
            <p:spPr>
              <a:xfrm rot="16200000" flipH="1">
                <a:off x="5582363" y="3523537"/>
                <a:ext cx="261805" cy="460660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198" name="Rounded Rectangle 197"/>
              <p:cNvSpPr/>
              <p:nvPr/>
            </p:nvSpPr>
            <p:spPr>
              <a:xfrm>
                <a:off x="6248400" y="3872345"/>
                <a:ext cx="5334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9" name="Rounded Rectangle 198"/>
              <p:cNvSpPr/>
              <p:nvPr/>
            </p:nvSpPr>
            <p:spPr>
              <a:xfrm>
                <a:off x="7165185" y="4419600"/>
                <a:ext cx="5334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0" name="Rounded Rectangle 199"/>
              <p:cNvSpPr/>
              <p:nvPr/>
            </p:nvSpPr>
            <p:spPr>
              <a:xfrm>
                <a:off x="6487510" y="4419600"/>
                <a:ext cx="5334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01" name="Straight Arrow Connector 200"/>
              <p:cNvCxnSpPr>
                <a:stCxn id="188" idx="2"/>
                <a:endCxn id="198" idx="0"/>
              </p:cNvCxnSpPr>
              <p:nvPr/>
            </p:nvCxnSpPr>
            <p:spPr>
              <a:xfrm rot="5400000">
                <a:off x="6511638" y="3661062"/>
                <a:ext cx="214745" cy="207820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02" name="Straight Arrow Connector 201"/>
              <p:cNvCxnSpPr>
                <a:stCxn id="188" idx="2"/>
                <a:endCxn id="213" idx="0"/>
              </p:cNvCxnSpPr>
              <p:nvPr/>
            </p:nvCxnSpPr>
            <p:spPr>
              <a:xfrm rot="16200000" flipH="1">
                <a:off x="6898773" y="3481746"/>
                <a:ext cx="215537" cy="567243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03" name="Straight Arrow Connector 202"/>
              <p:cNvCxnSpPr>
                <a:stCxn id="198" idx="2"/>
              </p:cNvCxnSpPr>
              <p:nvPr/>
            </p:nvCxnSpPr>
            <p:spPr>
              <a:xfrm rot="5400000">
                <a:off x="6222422" y="4126923"/>
                <a:ext cx="242457" cy="342900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04" name="Straight Arrow Connector 203"/>
              <p:cNvCxnSpPr>
                <a:stCxn id="198" idx="2"/>
                <a:endCxn id="200" idx="0"/>
              </p:cNvCxnSpPr>
              <p:nvPr/>
            </p:nvCxnSpPr>
            <p:spPr>
              <a:xfrm rot="16200000" flipH="1">
                <a:off x="6513428" y="4178817"/>
                <a:ext cx="242455" cy="239110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205" name="Rounded Rectangle 204"/>
              <p:cNvSpPr/>
              <p:nvPr/>
            </p:nvSpPr>
            <p:spPr>
              <a:xfrm>
                <a:off x="6858000" y="5181600"/>
                <a:ext cx="5334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6" name="Rounded Rectangle 205"/>
              <p:cNvSpPr/>
              <p:nvPr/>
            </p:nvSpPr>
            <p:spPr>
              <a:xfrm>
                <a:off x="7429380" y="5181600"/>
                <a:ext cx="5334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7" name="Rounded Rectangle 206"/>
              <p:cNvSpPr/>
              <p:nvPr/>
            </p:nvSpPr>
            <p:spPr>
              <a:xfrm>
                <a:off x="8003385" y="5176340"/>
                <a:ext cx="5334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8" name="Rounded Rectangle 207"/>
              <p:cNvSpPr/>
              <p:nvPr/>
            </p:nvSpPr>
            <p:spPr>
              <a:xfrm>
                <a:off x="8008645" y="4672325"/>
                <a:ext cx="52814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9" name="Straight Arrow Connector 208"/>
              <p:cNvCxnSpPr>
                <a:stCxn id="199" idx="2"/>
                <a:endCxn id="208" idx="1"/>
              </p:cNvCxnSpPr>
              <p:nvPr/>
            </p:nvCxnSpPr>
            <p:spPr>
              <a:xfrm rot="16200000" flipH="1">
                <a:off x="7670103" y="4486182"/>
                <a:ext cx="100325" cy="576760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10" name="Straight Arrow Connector 209"/>
              <p:cNvCxnSpPr>
                <a:stCxn id="199" idx="2"/>
                <a:endCxn id="207" idx="0"/>
              </p:cNvCxnSpPr>
              <p:nvPr/>
            </p:nvCxnSpPr>
            <p:spPr>
              <a:xfrm rot="16200000" flipH="1">
                <a:off x="7625015" y="4531270"/>
                <a:ext cx="451940" cy="838200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11" name="Straight Arrow Connector 210"/>
              <p:cNvCxnSpPr>
                <a:stCxn id="199" idx="2"/>
                <a:endCxn id="206" idx="0"/>
              </p:cNvCxnSpPr>
              <p:nvPr/>
            </p:nvCxnSpPr>
            <p:spPr>
              <a:xfrm rot="16200000" flipH="1">
                <a:off x="7335382" y="4820902"/>
                <a:ext cx="457200" cy="264195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12" name="Straight Arrow Connector 211"/>
              <p:cNvCxnSpPr>
                <a:stCxn id="199" idx="2"/>
                <a:endCxn id="205" idx="0"/>
              </p:cNvCxnSpPr>
              <p:nvPr/>
            </p:nvCxnSpPr>
            <p:spPr>
              <a:xfrm rot="5400000">
                <a:off x="7049693" y="4799408"/>
                <a:ext cx="457200" cy="307185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213" name="Rounded Rectangle 212"/>
              <p:cNvSpPr/>
              <p:nvPr/>
            </p:nvSpPr>
            <p:spPr>
              <a:xfrm>
                <a:off x="7023463" y="3873137"/>
                <a:ext cx="533400" cy="3048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4" name="Straight Arrow Connector 213"/>
              <p:cNvCxnSpPr>
                <a:stCxn id="213" idx="2"/>
                <a:endCxn id="199" idx="0"/>
              </p:cNvCxnSpPr>
              <p:nvPr/>
            </p:nvCxnSpPr>
            <p:spPr>
              <a:xfrm rot="16200000" flipH="1">
                <a:off x="7240193" y="4227907"/>
                <a:ext cx="241663" cy="141722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215" name="Hexagon 214"/>
              <p:cNvSpPr/>
              <p:nvPr/>
            </p:nvSpPr>
            <p:spPr>
              <a:xfrm>
                <a:off x="5917474" y="4419600"/>
                <a:ext cx="533400" cy="304800"/>
              </a:xfrm>
              <a:prstGeom prst="hexagon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84" name="Picture 2" descr="C:\Documents and Settings\shauvik\Desktop\gatech_full_ie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438400" y="5638800"/>
              <a:ext cx="609600" cy="626327"/>
            </a:xfrm>
            <a:prstGeom prst="rect">
              <a:avLst/>
            </a:prstGeom>
            <a:noFill/>
          </p:spPr>
        </p:pic>
      </p:grpSp>
      <p:sp>
        <p:nvSpPr>
          <p:cNvPr id="216" name="Up-Down Arrow 215"/>
          <p:cNvSpPr/>
          <p:nvPr/>
        </p:nvSpPr>
        <p:spPr>
          <a:xfrm>
            <a:off x="6179135" y="4953000"/>
            <a:ext cx="152400" cy="381000"/>
          </a:xfrm>
          <a:prstGeom prst="up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Up-Down Arrow 216"/>
          <p:cNvSpPr/>
          <p:nvPr/>
        </p:nvSpPr>
        <p:spPr>
          <a:xfrm>
            <a:off x="6864935" y="4953000"/>
            <a:ext cx="152400" cy="381000"/>
          </a:xfrm>
          <a:prstGeom prst="up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ight Arrow 217"/>
          <p:cNvSpPr/>
          <p:nvPr/>
        </p:nvSpPr>
        <p:spPr>
          <a:xfrm>
            <a:off x="1911935" y="4495800"/>
            <a:ext cx="304800" cy="15240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ight Arrow 218"/>
          <p:cNvSpPr/>
          <p:nvPr/>
        </p:nvSpPr>
        <p:spPr>
          <a:xfrm>
            <a:off x="1911935" y="5638800"/>
            <a:ext cx="304800" cy="15240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0" name="Right Arrow 219"/>
          <p:cNvSpPr/>
          <p:nvPr/>
        </p:nvSpPr>
        <p:spPr>
          <a:xfrm>
            <a:off x="3731210" y="4448175"/>
            <a:ext cx="304800" cy="15240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ight Arrow 220"/>
          <p:cNvSpPr/>
          <p:nvPr/>
        </p:nvSpPr>
        <p:spPr>
          <a:xfrm>
            <a:off x="5483810" y="4495800"/>
            <a:ext cx="304800" cy="15240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ight Arrow 221"/>
          <p:cNvSpPr/>
          <p:nvPr/>
        </p:nvSpPr>
        <p:spPr>
          <a:xfrm>
            <a:off x="3893135" y="5562600"/>
            <a:ext cx="1828800" cy="15240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ight Arrow 222"/>
          <p:cNvSpPr/>
          <p:nvPr/>
        </p:nvSpPr>
        <p:spPr>
          <a:xfrm>
            <a:off x="7431245" y="5056910"/>
            <a:ext cx="271880" cy="17318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4" name="Picture 2" descr="C:\Documents and Settings\Shauvik\My Documents\ICSM2010\report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820895" y="4876800"/>
            <a:ext cx="990600" cy="518762"/>
          </a:xfrm>
          <a:prstGeom prst="rect">
            <a:avLst/>
          </a:prstGeom>
          <a:noFill/>
        </p:spPr>
      </p:pic>
      <p:sp>
        <p:nvSpPr>
          <p:cNvPr id="225" name="TextBox 224"/>
          <p:cNvSpPr txBox="1"/>
          <p:nvPr/>
        </p:nvSpPr>
        <p:spPr>
          <a:xfrm>
            <a:off x="2286000" y="4911435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Data collection</a:t>
            </a:r>
            <a:endParaRPr lang="en-US" sz="1400" dirty="0"/>
          </a:p>
        </p:txBody>
      </p:sp>
      <p:sp>
        <p:nvSpPr>
          <p:cNvPr id="226" name="TextBox 225"/>
          <p:cNvSpPr txBox="1"/>
          <p:nvPr/>
        </p:nvSpPr>
        <p:spPr>
          <a:xfrm>
            <a:off x="4114800" y="4932215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Ignore variable elements</a:t>
            </a:r>
            <a:endParaRPr lang="en-US" sz="1400" dirty="0"/>
          </a:p>
        </p:txBody>
      </p:sp>
      <p:sp>
        <p:nvSpPr>
          <p:cNvPr id="227" name="TextBox 226"/>
          <p:cNvSpPr txBox="1"/>
          <p:nvPr/>
        </p:nvSpPr>
        <p:spPr>
          <a:xfrm>
            <a:off x="5825845" y="5932995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Structural</a:t>
            </a:r>
            <a:br>
              <a:rPr lang="en-US" sz="1200" dirty="0" smtClean="0"/>
            </a:br>
            <a:r>
              <a:rPr lang="en-US" sz="1200" dirty="0" smtClean="0"/>
              <a:t>analysis</a:t>
            </a:r>
            <a:endParaRPr lang="en-US" sz="1200" dirty="0"/>
          </a:p>
        </p:txBody>
      </p:sp>
      <p:sp>
        <p:nvSpPr>
          <p:cNvPr id="228" name="TextBox 227"/>
          <p:cNvSpPr txBox="1"/>
          <p:nvPr/>
        </p:nvSpPr>
        <p:spPr>
          <a:xfrm>
            <a:off x="6532445" y="59436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Visual</a:t>
            </a:r>
            <a:br>
              <a:rPr lang="en-US" sz="1200" dirty="0" smtClean="0"/>
            </a:br>
            <a:r>
              <a:rPr lang="en-US" sz="1200" dirty="0" smtClean="0"/>
              <a:t>analysis</a:t>
            </a:r>
            <a:endParaRPr lang="en-US" sz="1200" dirty="0"/>
          </a:p>
        </p:txBody>
      </p:sp>
      <p:sp>
        <p:nvSpPr>
          <p:cNvPr id="229" name="TextBox 228"/>
          <p:cNvSpPr txBox="1"/>
          <p:nvPr/>
        </p:nvSpPr>
        <p:spPr>
          <a:xfrm>
            <a:off x="7924800" y="5382490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Report</a:t>
            </a:r>
            <a:endParaRPr lang="en-US" sz="1400" dirty="0"/>
          </a:p>
        </p:txBody>
      </p:sp>
      <p:sp>
        <p:nvSpPr>
          <p:cNvPr id="230" name="Slide Number Placeholder 2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247F-5E58-4FAE-ACE5-274F6C6361C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16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5" grpId="0"/>
      <p:bldP spid="226" grpId="0"/>
      <p:bldP spid="227" grpId="0"/>
      <p:bldP spid="228" grpId="0"/>
      <p:bldP spid="229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12440</TotalTime>
  <Words>1316</Words>
  <Application>Microsoft Office PowerPoint</Application>
  <PresentationFormat>On-screen Show (4:3)</PresentationFormat>
  <Paragraphs>591</Paragraphs>
  <Slides>22</Slides>
  <Notes>11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Module</vt:lpstr>
      <vt:lpstr>WebDiff  Automated Identification of  Cross-browser Issues in Web Applications</vt:lpstr>
      <vt:lpstr>Web Applications</vt:lpstr>
      <vt:lpstr>Motivating Example</vt:lpstr>
      <vt:lpstr>Motivating Example</vt:lpstr>
      <vt:lpstr>Georgia Tech Website</vt:lpstr>
      <vt:lpstr>IEEE TSE Website</vt:lpstr>
      <vt:lpstr>Commercial Services</vt:lpstr>
      <vt:lpstr>Challenges  and Issues</vt:lpstr>
      <vt:lpstr>Our Technique</vt:lpstr>
      <vt:lpstr>1. Data Collection</vt:lpstr>
      <vt:lpstr>2. Detection of Variable Elements</vt:lpstr>
      <vt:lpstr>2. Detection of Variable Elements</vt:lpstr>
      <vt:lpstr>3a. Cross-browser Comparison      Structural Analysis</vt:lpstr>
      <vt:lpstr>3b. Cross-browser Comparison       Visual Analysis</vt:lpstr>
      <vt:lpstr>Produced Report</vt:lpstr>
      <vt:lpstr>Empirical Evaluation</vt:lpstr>
      <vt:lpstr>Experimental Settings</vt:lpstr>
      <vt:lpstr>Results</vt:lpstr>
      <vt:lpstr>Results</vt:lpstr>
      <vt:lpstr>Results</vt:lpstr>
      <vt:lpstr>Related Work</vt:lpstr>
      <vt:lpstr>Slide 22</vt:lpstr>
    </vt:vector>
  </TitlesOfParts>
  <Company> 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WebDiff Automated Identification of Cross Browser Issues in Web Applications</dc:title>
  <dc:creator>Shauvik</dc:creator>
  <cp:lastModifiedBy>george</cp:lastModifiedBy>
  <cp:revision>965</cp:revision>
  <dcterms:created xsi:type="dcterms:W3CDTF">2010-09-05T19:19:32Z</dcterms:created>
  <dcterms:modified xsi:type="dcterms:W3CDTF">2010-09-14T20:16:09Z</dcterms:modified>
</cp:coreProperties>
</file>